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63" r:id="rId5"/>
    <p:sldId id="264" r:id="rId6"/>
    <p:sldId id="266" r:id="rId7"/>
    <p:sldId id="265" r:id="rId8"/>
    <p:sldId id="280" r:id="rId9"/>
    <p:sldId id="274" r:id="rId10"/>
    <p:sldId id="295" r:id="rId11"/>
    <p:sldId id="275" r:id="rId12"/>
    <p:sldId id="276" r:id="rId13"/>
    <p:sldId id="306" r:id="rId14"/>
    <p:sldId id="307" r:id="rId15"/>
    <p:sldId id="310" r:id="rId16"/>
    <p:sldId id="308" r:id="rId17"/>
    <p:sldId id="309" r:id="rId18"/>
    <p:sldId id="30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4" r:id="rId2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82"/>
  </p:normalViewPr>
  <p:slideViewPr>
    <p:cSldViewPr>
      <p:cViewPr varScale="1">
        <p:scale>
          <a:sx n="117" d="100"/>
          <a:sy n="117" d="100"/>
        </p:scale>
        <p:origin x="148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CC9FCD-208A-44D1-B459-65DD9B88E133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9074F-1DD0-4C9C-B616-123EE6C902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2143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3ADAC-1AAF-4DFB-9D1A-6AD9E92D8C4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22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3ADAC-1AAF-4DFB-9D1A-6AD9E92D8C45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013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3ADAC-1AAF-4DFB-9D1A-6AD9E92D8C45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777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F1B1B-59B1-4CA0-A1A7-AE5DA90DCC5D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950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080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3075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206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917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60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097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386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404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9359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6086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3458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D3C2B-F867-435F-ABB0-6EBDB96F9B61}" type="datetimeFigureOut">
              <a:rPr lang="ko-KR" altLang="en-US" smtClean="0"/>
              <a:t>2018. 4. 10.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61B54-B0AF-40D9-949B-7EB65B8BD0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965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9512" y="2130425"/>
            <a:ext cx="8784976" cy="147002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2018.2.8. </a:t>
            </a:r>
            <a:r>
              <a:rPr lang="ko-KR" altLang="en-US" dirty="0"/>
              <a:t>목요일 </a:t>
            </a:r>
            <a:r>
              <a:rPr lang="en-US" altLang="ko-KR" dirty="0"/>
              <a:t>16:00pm </a:t>
            </a:r>
            <a:br>
              <a:rPr lang="en-US" altLang="ko-KR" dirty="0"/>
            </a:br>
            <a:r>
              <a:rPr lang="ko-KR" altLang="en-US" dirty="0" err="1"/>
              <a:t>암정복과제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dirty="0"/>
              <a:t>유전체분석 화상모임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3600" dirty="0"/>
              <a:t>review of journals </a:t>
            </a:r>
            <a:r>
              <a:rPr lang="en-US" altLang="ko-KR" sz="3600" dirty="0">
                <a:solidFill>
                  <a:schemeClr val="bg1">
                    <a:lumMod val="75000"/>
                  </a:schemeClr>
                </a:solidFill>
              </a:rPr>
              <a:t>(+suggestion) </a:t>
            </a:r>
            <a:endParaRPr lang="ko-KR" altLang="en-US" sz="3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4725144"/>
            <a:ext cx="6400800" cy="1752600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발표자</a:t>
            </a:r>
            <a:r>
              <a:rPr lang="en-US" altLang="ko-KR" dirty="0"/>
              <a:t>: </a:t>
            </a:r>
            <a:r>
              <a:rPr lang="ko-KR" altLang="en-US" dirty="0"/>
              <a:t>홍지형 </a:t>
            </a:r>
          </a:p>
        </p:txBody>
      </p:sp>
    </p:spTree>
    <p:extLst>
      <p:ext uri="{BB962C8B-B14F-4D97-AF65-F5344CB8AC3E}">
        <p14:creationId xmlns:p14="http://schemas.microsoft.com/office/powerpoint/2010/main" val="3512963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600B97-8BB9-3246-9156-0840F4914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C43240-B29F-E640-823A-56D4BDAE3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400" dirty="0"/>
              <a:t>The MLP and GEP also showed high accuracy</a:t>
            </a:r>
            <a:r>
              <a:rPr lang="ko-KR" altLang="en-US" sz="1400" dirty="0"/>
              <a:t> </a:t>
            </a:r>
            <a:r>
              <a:rPr lang="en-US" altLang="ko-KR" sz="1400" dirty="0"/>
              <a:t>(0.802 and 0.800, respectively) and sensitivity (≈0.93), but</a:t>
            </a:r>
            <a:r>
              <a:rPr lang="ko-KR" altLang="en-US" sz="1400" dirty="0"/>
              <a:t> </a:t>
            </a:r>
            <a:r>
              <a:rPr lang="en-US" altLang="ko-KR" sz="1400" dirty="0"/>
              <a:t>markedly lower specificity. </a:t>
            </a:r>
          </a:p>
          <a:p>
            <a:r>
              <a:rPr lang="en-US" altLang="ko-KR" sz="1400" dirty="0"/>
              <a:t>The averaged accuracy, sensitivity, specificity and</a:t>
            </a:r>
            <a:r>
              <a:rPr lang="ko-KR" altLang="en-US" sz="1400" dirty="0"/>
              <a:t> </a:t>
            </a:r>
            <a:r>
              <a:rPr lang="en-US" altLang="ko-KR" sz="1400" dirty="0"/>
              <a:t>AUROC</a:t>
            </a:r>
            <a:r>
              <a:rPr lang="ko-KR" altLang="en-US" sz="1400" dirty="0"/>
              <a:t> </a:t>
            </a:r>
            <a:r>
              <a:rPr lang="en-US" altLang="ko-KR" sz="1400" dirty="0"/>
              <a:t>value obtained for</a:t>
            </a:r>
            <a:r>
              <a:rPr lang="ko-KR" altLang="en-US" sz="1400" dirty="0"/>
              <a:t> </a:t>
            </a:r>
            <a:r>
              <a:rPr lang="en-US" altLang="ko-KR" sz="1400" dirty="0"/>
              <a:t>all applied computational intelligence</a:t>
            </a:r>
            <a:r>
              <a:rPr lang="ko-KR" altLang="en-US" sz="1400" dirty="0"/>
              <a:t> </a:t>
            </a:r>
            <a:r>
              <a:rPr lang="en-US" altLang="ko-KR" sz="1400" dirty="0"/>
              <a:t>methods and linear</a:t>
            </a:r>
            <a:r>
              <a:rPr lang="ko-KR" altLang="en-US" sz="1400" dirty="0"/>
              <a:t> </a:t>
            </a:r>
            <a:r>
              <a:rPr lang="en-US" altLang="ko-KR" sz="1400" dirty="0"/>
              <a:t>regression model are presented in Table 2.</a:t>
            </a:r>
            <a:endParaRPr lang="ko-KR" altLang="en-US" sz="1400" dirty="0"/>
          </a:p>
          <a:p>
            <a:endParaRPr kumimoji="1" lang="ko-KR" alt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ED81B0F-4E5D-6B42-8977-835F8575D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887" y="2555875"/>
            <a:ext cx="5610225" cy="375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3860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Confusion</a:t>
            </a:r>
            <a:r>
              <a:rPr lang="ko-KR" altLang="en-US" dirty="0"/>
              <a:t> </a:t>
            </a:r>
            <a:r>
              <a:rPr lang="en-US" altLang="ko-KR" dirty="0"/>
              <a:t>matrix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400" dirty="0"/>
              <a:t>As presented in Table 3, of 23</a:t>
            </a:r>
            <a:r>
              <a:rPr lang="ko-KR" altLang="en-US" sz="1400" dirty="0"/>
              <a:t> </a:t>
            </a:r>
            <a:r>
              <a:rPr lang="en-US" altLang="ko-KR" sz="1400" dirty="0"/>
              <a:t>cases of patient death, 9 were incorrectly predicted. </a:t>
            </a:r>
          </a:p>
          <a:p>
            <a:r>
              <a:rPr lang="en-US" altLang="ko-KR" sz="1400" dirty="0"/>
              <a:t>On</a:t>
            </a:r>
            <a:r>
              <a:rPr lang="ko-KR" altLang="en-US" sz="1400" dirty="0"/>
              <a:t> </a:t>
            </a:r>
            <a:r>
              <a:rPr lang="en-US" altLang="ko-KR" sz="1400" dirty="0"/>
              <a:t>the other hand, only two cases were misclassified among</a:t>
            </a:r>
            <a:r>
              <a:rPr lang="ko-KR" altLang="en-US" sz="1400" dirty="0"/>
              <a:t> </a:t>
            </a:r>
            <a:r>
              <a:rPr lang="en-US" altLang="ko-KR" sz="1400" dirty="0"/>
              <a:t>patients who survived.</a:t>
            </a:r>
            <a:endParaRPr lang="ko-KR" altLang="en-US" sz="14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1E9B158-177E-5E4C-9EAB-3E7C430B3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636912"/>
            <a:ext cx="6606074" cy="2190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텍스트상자 4">
            <a:extLst>
              <a:ext uri="{FF2B5EF4-FFF2-40B4-BE49-F238E27FC236}">
                <a16:creationId xmlns:a16="http://schemas.microsoft.com/office/drawing/2014/main" id="{44E283A0-725A-9A42-B3F9-8C7A6E755297}"/>
              </a:ext>
            </a:extLst>
          </p:cNvPr>
          <p:cNvSpPr txBox="1"/>
          <p:nvPr/>
        </p:nvSpPr>
        <p:spPr>
          <a:xfrm>
            <a:off x="5652120" y="5169966"/>
            <a:ext cx="29065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PPV</a:t>
            </a:r>
            <a:r>
              <a:rPr kumimoji="1" lang="ko-KR" altLang="en-US" dirty="0"/>
              <a:t> </a:t>
            </a:r>
            <a:r>
              <a:rPr kumimoji="1" lang="en-US" altLang="ko-KR" dirty="0"/>
              <a:t>= 14/16*100 =87.5%</a:t>
            </a:r>
          </a:p>
          <a:p>
            <a:r>
              <a:rPr kumimoji="1" lang="en-US" altLang="ko-KR" dirty="0"/>
              <a:t>NPV= 77/86*100 = 89.5%</a:t>
            </a:r>
          </a:p>
          <a:p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74035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400" dirty="0"/>
              <a:t>이전의 응용분야</a:t>
            </a:r>
            <a:r>
              <a:rPr lang="en-US" altLang="ko-KR" sz="1400" dirty="0"/>
              <a:t>,</a:t>
            </a:r>
            <a:r>
              <a:rPr lang="ko-KR" altLang="en-US" sz="1400" dirty="0"/>
              <a:t> </a:t>
            </a:r>
            <a:r>
              <a:rPr lang="en-US" altLang="ko-KR" sz="1400" dirty="0"/>
              <a:t>various medical classification tasks</a:t>
            </a:r>
          </a:p>
          <a:p>
            <a:pPr lvl="1"/>
            <a:r>
              <a:rPr lang="en-US" altLang="ko-KR" sz="1400" dirty="0"/>
              <a:t>to detect arrhythmia based on digital processing of electrocardiograms </a:t>
            </a:r>
          </a:p>
          <a:p>
            <a:pPr lvl="1"/>
            <a:r>
              <a:rPr lang="en-US" altLang="ko-KR" sz="1400" dirty="0"/>
              <a:t>for bleeding detection in wireless capsule endoscopy</a:t>
            </a:r>
          </a:p>
          <a:p>
            <a:pPr lvl="1"/>
            <a:r>
              <a:rPr lang="en-US" altLang="ko-KR" sz="1400" dirty="0"/>
              <a:t>for estimating the risk of mortality after cardiac surgery</a:t>
            </a:r>
          </a:p>
          <a:p>
            <a:endParaRPr lang="en-US" altLang="ko-KR" sz="1400" dirty="0"/>
          </a:p>
          <a:p>
            <a:r>
              <a:rPr lang="en-US" altLang="ko-KR" sz="1400" dirty="0"/>
              <a:t>Our results are comparable to similar reports in which neural networks were applied for outcome prediction of cancer patients.</a:t>
            </a:r>
          </a:p>
          <a:p>
            <a:pPr lvl="1"/>
            <a:r>
              <a:rPr lang="en-US" altLang="ko-KR" sz="1400" dirty="0"/>
              <a:t>For example, an artificial neural network was able to predict survival in colorectal cancer patients with an overall accuracy of 90%. </a:t>
            </a:r>
          </a:p>
          <a:p>
            <a:pPr lvl="1"/>
            <a:r>
              <a:rPr lang="en-US" altLang="ko-KR" sz="1400" dirty="0"/>
              <a:t>The predictive AUROC of PNN model for 5–year survival in esophageal carcinoma was 0.884. </a:t>
            </a:r>
          </a:p>
          <a:p>
            <a:pPr lvl="1"/>
            <a:r>
              <a:rPr lang="en-US" altLang="ko-KR" sz="1400" dirty="0"/>
              <a:t>the ANN model enabled the precise prediction of mortality after primary liver carcinoma with accuracy and AUROC equal to 0.973 and 0.840, respectively.</a:t>
            </a:r>
          </a:p>
          <a:p>
            <a:endParaRPr lang="en-US" altLang="ko-KR" sz="1400" dirty="0"/>
          </a:p>
          <a:p>
            <a:r>
              <a:rPr lang="en-US" altLang="ko-KR" sz="1400" b="1" dirty="0"/>
              <a:t>we used all the listed variables in the simulations.</a:t>
            </a:r>
          </a:p>
          <a:p>
            <a:pPr lvl="1"/>
            <a:r>
              <a:rPr lang="en-US" altLang="ko-KR" sz="1400" dirty="0"/>
              <a:t>the accuracy of artificial neural networks could be improved by increasing the number of factors</a:t>
            </a:r>
          </a:p>
          <a:p>
            <a:pPr lvl="1"/>
            <a:r>
              <a:rPr lang="en-US" altLang="ko-KR" sz="1400" dirty="0"/>
              <a:t>even non-significant variables must have a non-zero effect on survival.</a:t>
            </a:r>
          </a:p>
          <a:p>
            <a:endParaRPr lang="ko-KR" altLang="en-US" sz="1400" dirty="0"/>
          </a:p>
          <a:p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657217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1E560D-DE29-0944-A150-366F54F8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4372058D-0787-8D4F-8244-5A9CB9A8AB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6632"/>
            <a:ext cx="8229600" cy="392472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85986AE-77F3-7A48-BA3F-5ED39069C0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4020741"/>
            <a:ext cx="6060926" cy="271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854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5B361C-1AF2-F043-B619-C0D8DB32A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7E74245F-57C6-EC46-9250-05428B7DF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567" y="68142"/>
            <a:ext cx="4413433" cy="5665113"/>
          </a:xfr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8BA0C5E-6EF7-8042-A1F2-0E3E40B386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43"/>
            <a:ext cx="4716016" cy="3064114"/>
          </a:xfrm>
          <a:prstGeom prst="rect">
            <a:avLst/>
          </a:prstGeom>
        </p:spPr>
      </p:pic>
      <p:sp>
        <p:nvSpPr>
          <p:cNvPr id="7" name="텍스트상자 6">
            <a:extLst>
              <a:ext uri="{FF2B5EF4-FFF2-40B4-BE49-F238E27FC236}">
                <a16:creationId xmlns:a16="http://schemas.microsoft.com/office/drawing/2014/main" id="{F5431562-A317-C147-B9AB-EEE02FC02D2D}"/>
              </a:ext>
            </a:extLst>
          </p:cNvPr>
          <p:cNvSpPr txBox="1"/>
          <p:nvPr/>
        </p:nvSpPr>
        <p:spPr>
          <a:xfrm>
            <a:off x="1115617" y="3321167"/>
            <a:ext cx="3600400" cy="92333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9 clinical</a:t>
            </a:r>
            <a:r>
              <a:rPr kumimoji="1" lang="ko-KR" altLang="en-US" dirty="0"/>
              <a:t> </a:t>
            </a:r>
            <a:r>
              <a:rPr kumimoji="1" lang="en-US" altLang="ko-KR" dirty="0"/>
              <a:t>features + </a:t>
            </a:r>
          </a:p>
          <a:p>
            <a:r>
              <a:rPr kumimoji="1" lang="en-US" altLang="ko-KR" dirty="0"/>
              <a:t>19 biomarkers of</a:t>
            </a:r>
            <a:r>
              <a:rPr kumimoji="1" lang="ko-KR" altLang="en-US" dirty="0"/>
              <a:t> </a:t>
            </a:r>
            <a:r>
              <a:rPr kumimoji="1" lang="en-US" altLang="ko-KR" dirty="0"/>
              <a:t>117 TMA of stage IIA colon cancer</a:t>
            </a:r>
            <a:endParaRPr kumimoji="1" lang="ko-KR" altLang="en-US" dirty="0"/>
          </a:p>
        </p:txBody>
      </p:sp>
      <p:sp>
        <p:nvSpPr>
          <p:cNvPr id="8" name="텍스트상자 7">
            <a:extLst>
              <a:ext uri="{FF2B5EF4-FFF2-40B4-BE49-F238E27FC236}">
                <a16:creationId xmlns:a16="http://schemas.microsoft.com/office/drawing/2014/main" id="{E4BAFDEE-3D79-0A43-9B19-A01BF9A89CCA}"/>
              </a:ext>
            </a:extLst>
          </p:cNvPr>
          <p:cNvSpPr txBox="1"/>
          <p:nvPr/>
        </p:nvSpPr>
        <p:spPr>
          <a:xfrm>
            <a:off x="0" y="4920733"/>
            <a:ext cx="482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MLP (multilayer perceptron neutral network)</a:t>
            </a:r>
          </a:p>
        </p:txBody>
      </p:sp>
    </p:spTree>
    <p:extLst>
      <p:ext uri="{BB962C8B-B14F-4D97-AF65-F5344CB8AC3E}">
        <p14:creationId xmlns:p14="http://schemas.microsoft.com/office/powerpoint/2010/main" val="2047419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FBC3B5-E0ED-3243-8F1F-A40EC154E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Statistical analysis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D0BA04-A564-AC48-9DDB-C3A071908A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altLang="ko-KR" dirty="0"/>
              <a:t>ANN was constructed to predict 10-year survival status using R packages, including “caret” and “</a:t>
            </a:r>
            <a:r>
              <a:rPr lang="en-US" altLang="ko-KR" dirty="0" err="1"/>
              <a:t>nnet</a:t>
            </a:r>
            <a:r>
              <a:rPr lang="en-US" altLang="ko-KR" dirty="0"/>
              <a:t>” for ANN model selection with recursive backwards feature selection </a:t>
            </a:r>
            <a:r>
              <a:rPr lang="en-US" altLang="ko-KR" i="1" dirty="0"/>
              <a:t>via </a:t>
            </a:r>
            <a:r>
              <a:rPr lang="en-US" altLang="ko-KR" dirty="0"/>
              <a:t>bootstrap resampling technique, “</a:t>
            </a:r>
            <a:r>
              <a:rPr lang="en-US" altLang="ko-KR" dirty="0" err="1"/>
              <a:t>pROC</a:t>
            </a:r>
            <a:r>
              <a:rPr lang="en-US" altLang="ko-KR" dirty="0"/>
              <a:t>” for ROC analysis and “</a:t>
            </a:r>
            <a:r>
              <a:rPr lang="en-US" altLang="ko-KR" dirty="0" err="1"/>
              <a:t>rms</a:t>
            </a:r>
            <a:r>
              <a:rPr lang="en-US" altLang="ko-KR" dirty="0"/>
              <a:t>” for scoring system development. </a:t>
            </a:r>
          </a:p>
          <a:p>
            <a:r>
              <a:rPr lang="en-US" altLang="ko-KR" dirty="0"/>
              <a:t>Basic ANN model of clinical indicators and biomarkers were generated respectively, which was subsequently integrated to establish an ultimate model. </a:t>
            </a:r>
          </a:p>
          <a:p>
            <a:r>
              <a:rPr lang="en-US" altLang="ko-KR" dirty="0"/>
              <a:t>The data of each ANN model was randomly and equally distributed into training set and test set by sample function of R packages. </a:t>
            </a:r>
          </a:p>
          <a:p>
            <a:r>
              <a:rPr lang="en-US" altLang="ko-KR" dirty="0"/>
              <a:t>All ANN models were modeled with training set and evaluated their accuracy with test set. </a:t>
            </a:r>
          </a:p>
          <a:p>
            <a:r>
              <a:rPr lang="en-US" altLang="ko-KR" dirty="0"/>
              <a:t>Scoring system was developed by converting the ultimate ANN model into </a:t>
            </a:r>
            <a:r>
              <a:rPr lang="en-US" altLang="ko-KR" b="1" dirty="0"/>
              <a:t>principal component regression model </a:t>
            </a:r>
            <a:r>
              <a:rPr lang="en-US" altLang="ko-KR" dirty="0"/>
              <a:t>with predicted values from the ANN model as responses. </a:t>
            </a:r>
          </a:p>
          <a:p>
            <a:r>
              <a:rPr lang="en-US" altLang="ko-KR" dirty="0"/>
              <a:t>The score for each risk factor was assigned according to </a:t>
            </a:r>
            <a:r>
              <a:rPr lang="en-US" altLang="ko-KR" b="1" dirty="0"/>
              <a:t>the regression coefficient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The total score for each individual was calculated by adding the allocated scores corresponding to a certain 10-year survival probability. </a:t>
            </a:r>
          </a:p>
          <a:p>
            <a:r>
              <a:rPr lang="en-US" altLang="ko-KR" dirty="0"/>
              <a:t>According to the distinguishing survival probability, the patients were divided into distinct risk groups and the difference of 10-year OS and DFS were compared among groups by applying </a:t>
            </a:r>
            <a:r>
              <a:rPr lang="en-US" altLang="ko-KR" b="1" dirty="0"/>
              <a:t>Log-rank tes</a:t>
            </a:r>
            <a:r>
              <a:rPr lang="en-US" altLang="ko-KR" dirty="0"/>
              <a:t>t respectively.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3830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DFA1C5-234B-104B-97FD-036FEA05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0E5141C-D0EF-CD46-B42D-494546B2D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" y="2313781"/>
            <a:ext cx="8089900" cy="3098800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CABE7A-BB6A-B040-9EFF-3E64994960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" y="282065"/>
            <a:ext cx="8178800" cy="5981700"/>
          </a:xfrm>
          <a:prstGeom prst="rect">
            <a:avLst/>
          </a:prstGeom>
        </p:spPr>
      </p:pic>
      <p:sp>
        <p:nvSpPr>
          <p:cNvPr id="3" name="텍스트상자 2">
            <a:extLst>
              <a:ext uri="{FF2B5EF4-FFF2-40B4-BE49-F238E27FC236}">
                <a16:creationId xmlns:a16="http://schemas.microsoft.com/office/drawing/2014/main" id="{46B67D48-7D88-964F-ACDA-922DB4BF7D80}"/>
              </a:ext>
            </a:extLst>
          </p:cNvPr>
          <p:cNvSpPr txBox="1"/>
          <p:nvPr/>
        </p:nvSpPr>
        <p:spPr>
          <a:xfrm>
            <a:off x="1115616" y="488055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Model 1</a:t>
            </a:r>
            <a:endParaRPr kumimoji="1" lang="ko-KR" altLang="en-US" dirty="0"/>
          </a:p>
        </p:txBody>
      </p:sp>
      <p:sp>
        <p:nvSpPr>
          <p:cNvPr id="6" name="텍스트상자 5">
            <a:extLst>
              <a:ext uri="{FF2B5EF4-FFF2-40B4-BE49-F238E27FC236}">
                <a16:creationId xmlns:a16="http://schemas.microsoft.com/office/drawing/2014/main" id="{D8F629FE-8562-304A-853A-30648F259A60}"/>
              </a:ext>
            </a:extLst>
          </p:cNvPr>
          <p:cNvSpPr txBox="1"/>
          <p:nvPr/>
        </p:nvSpPr>
        <p:spPr>
          <a:xfrm>
            <a:off x="6300192" y="1988840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Model 2</a:t>
            </a:r>
            <a:endParaRPr kumimoji="1" lang="ko-KR" altLang="en-US" dirty="0"/>
          </a:p>
        </p:txBody>
      </p:sp>
      <p:sp>
        <p:nvSpPr>
          <p:cNvPr id="8" name="텍스트상자 7">
            <a:extLst>
              <a:ext uri="{FF2B5EF4-FFF2-40B4-BE49-F238E27FC236}">
                <a16:creationId xmlns:a16="http://schemas.microsoft.com/office/drawing/2014/main" id="{3C0324D2-4A76-9249-819F-F17B442D4B67}"/>
              </a:ext>
            </a:extLst>
          </p:cNvPr>
          <p:cNvSpPr txBox="1"/>
          <p:nvPr/>
        </p:nvSpPr>
        <p:spPr>
          <a:xfrm>
            <a:off x="1115616" y="3088249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Model 3</a:t>
            </a:r>
            <a:endParaRPr kumimoji="1" lang="ko-KR" altLang="en-US" dirty="0"/>
          </a:p>
        </p:txBody>
      </p:sp>
      <p:sp>
        <p:nvSpPr>
          <p:cNvPr id="9" name="텍스트상자 8">
            <a:extLst>
              <a:ext uri="{FF2B5EF4-FFF2-40B4-BE49-F238E27FC236}">
                <a16:creationId xmlns:a16="http://schemas.microsoft.com/office/drawing/2014/main" id="{5D0F2197-2D74-1D47-8418-272EB993E2BF}"/>
              </a:ext>
            </a:extLst>
          </p:cNvPr>
          <p:cNvSpPr txBox="1"/>
          <p:nvPr/>
        </p:nvSpPr>
        <p:spPr>
          <a:xfrm>
            <a:off x="6156176" y="4653136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Model 4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762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66E657-365A-144F-9393-9EFEFB9FF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B2FCE9AC-AFA9-AF4A-9CFE-DFE2B409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3861048"/>
            <a:ext cx="8191500" cy="3111500"/>
          </a:xfr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B480BF0-7D1D-CA40-9617-FEE446AAD0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2685"/>
            <a:ext cx="5883085" cy="250629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67839E3-7429-4241-BDCF-C3071B7122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44" y="2497266"/>
            <a:ext cx="4715705" cy="1388091"/>
          </a:xfrm>
          <a:prstGeom prst="rect">
            <a:avLst/>
          </a:prstGeom>
        </p:spPr>
      </p:pic>
      <p:sp>
        <p:nvSpPr>
          <p:cNvPr id="3" name="텍스트상자 2">
            <a:extLst>
              <a:ext uri="{FF2B5EF4-FFF2-40B4-BE49-F238E27FC236}">
                <a16:creationId xmlns:a16="http://schemas.microsoft.com/office/drawing/2014/main" id="{BD3B6948-EFF4-E641-AF35-90FF4A38EC3A}"/>
              </a:ext>
            </a:extLst>
          </p:cNvPr>
          <p:cNvSpPr txBox="1"/>
          <p:nvPr/>
        </p:nvSpPr>
        <p:spPr>
          <a:xfrm>
            <a:off x="5975376" y="261251"/>
            <a:ext cx="304590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7 significant predictor in Model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Scoring system was developed by converting the ultimate ANN model into principal component regression model with predicted values from the ANN model as responses.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The score for each risk factor was assigned according to the regression coef</a:t>
            </a:r>
            <a:r>
              <a:rPr kumimoji="1" lang="en-US" altLang="ko-KR" dirty="0"/>
              <a:t>ficient. </a:t>
            </a:r>
          </a:p>
        </p:txBody>
      </p:sp>
    </p:spTree>
    <p:extLst>
      <p:ext uri="{BB962C8B-B14F-4D97-AF65-F5344CB8AC3E}">
        <p14:creationId xmlns:p14="http://schemas.microsoft.com/office/powerpoint/2010/main" val="4138758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1560" y="2564904"/>
            <a:ext cx="7772400" cy="1470025"/>
          </a:xfrm>
        </p:spPr>
        <p:txBody>
          <a:bodyPr>
            <a:noAutofit/>
          </a:bodyPr>
          <a:lstStyle/>
          <a:p>
            <a:pPr algn="l"/>
            <a:r>
              <a:rPr lang="en-US" altLang="ko-KR" dirty="0"/>
              <a:t>Comparison of Prognostic prediction between Cox regression model and deep learning model on recurrence of colorectal cancer 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3381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>
            <a:normAutofit/>
          </a:bodyPr>
          <a:lstStyle/>
          <a:p>
            <a:pPr lvl="0" fontAlgn="base"/>
            <a:r>
              <a:rPr lang="en-US" altLang="ko-KR" sz="1800" dirty="0"/>
              <a:t>Staging system for cancer are critical to predict the prognosis of patients. </a:t>
            </a:r>
          </a:p>
          <a:p>
            <a:pPr lvl="0" fontAlgn="base"/>
            <a:endParaRPr lang="en-US" altLang="ko-KR" sz="1800" dirty="0"/>
          </a:p>
          <a:p>
            <a:pPr lvl="0" fontAlgn="base"/>
            <a:r>
              <a:rPr lang="en-US" altLang="ko-KR" sz="1800" dirty="0"/>
              <a:t>Current staging systems for colon cancer have limitations to predict individualized and precise prediction of patient’s survival after treatment </a:t>
            </a:r>
          </a:p>
          <a:p>
            <a:pPr lvl="0" fontAlgn="base"/>
            <a:endParaRPr lang="en-US" altLang="ko-KR" sz="1800" dirty="0"/>
          </a:p>
          <a:p>
            <a:pPr marL="0" lvl="0" indent="0" fontAlgn="base">
              <a:buNone/>
            </a:pPr>
            <a:endParaRPr lang="ko-KR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ko-KR" altLang="en-US" dirty="0"/>
          </a:p>
        </p:txBody>
      </p:sp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8640960" cy="1143000"/>
          </a:xfrm>
          <a:ln w="25400"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US" altLang="ko-KR" sz="2800" dirty="0"/>
              <a:t>Backgrounds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023951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0"/>
            <a:ext cx="6915150" cy="320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6852" y="2060848"/>
            <a:ext cx="3635896" cy="1086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3156683"/>
            <a:ext cx="6819900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98E6BEC-0A95-814D-AF5A-9BE9D23052EF}"/>
              </a:ext>
            </a:extLst>
          </p:cNvPr>
          <p:cNvSpPr/>
          <p:nvPr/>
        </p:nvSpPr>
        <p:spPr>
          <a:xfrm>
            <a:off x="2411760" y="3863404"/>
            <a:ext cx="1872208" cy="141660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773D2E1-94A0-7E4E-9C61-B9588D0A7323}"/>
              </a:ext>
            </a:extLst>
          </p:cNvPr>
          <p:cNvSpPr/>
          <p:nvPr/>
        </p:nvSpPr>
        <p:spPr>
          <a:xfrm>
            <a:off x="5115832" y="3853135"/>
            <a:ext cx="1872208" cy="141660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A688E19-D4F0-DB42-AE6B-4EBDB809B131}"/>
              </a:ext>
            </a:extLst>
          </p:cNvPr>
          <p:cNvSpPr/>
          <p:nvPr/>
        </p:nvSpPr>
        <p:spPr>
          <a:xfrm>
            <a:off x="1115616" y="4014192"/>
            <a:ext cx="936104" cy="134888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EF4325C-105A-0841-B18E-521182D96ECE}"/>
              </a:ext>
            </a:extLst>
          </p:cNvPr>
          <p:cNvSpPr/>
          <p:nvPr/>
        </p:nvSpPr>
        <p:spPr>
          <a:xfrm>
            <a:off x="3565079" y="4220868"/>
            <a:ext cx="718889" cy="144235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529EB1-89EB-1A43-9442-928C489C2D1E}"/>
              </a:ext>
            </a:extLst>
          </p:cNvPr>
          <p:cNvSpPr/>
          <p:nvPr/>
        </p:nvSpPr>
        <p:spPr>
          <a:xfrm>
            <a:off x="5364088" y="4223443"/>
            <a:ext cx="1008112" cy="141660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B0ECF4F-3F17-D84C-B641-19B433AE8CE4}"/>
              </a:ext>
            </a:extLst>
          </p:cNvPr>
          <p:cNvSpPr/>
          <p:nvPr/>
        </p:nvSpPr>
        <p:spPr>
          <a:xfrm>
            <a:off x="2627784" y="4406005"/>
            <a:ext cx="4896544" cy="187746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3E3BF77-1925-B44F-BC89-A4025847C02F}"/>
              </a:ext>
            </a:extLst>
          </p:cNvPr>
          <p:cNvSpPr/>
          <p:nvPr/>
        </p:nvSpPr>
        <p:spPr>
          <a:xfrm>
            <a:off x="2051720" y="4704038"/>
            <a:ext cx="288032" cy="165122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F099EA0-027F-D34C-8628-F733809414A5}"/>
              </a:ext>
            </a:extLst>
          </p:cNvPr>
          <p:cNvSpPr/>
          <p:nvPr/>
        </p:nvSpPr>
        <p:spPr>
          <a:xfrm>
            <a:off x="2378702" y="4704038"/>
            <a:ext cx="1689242" cy="165122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710BBB1-4980-4B4B-AFA6-0EB6A9E0537B}"/>
              </a:ext>
            </a:extLst>
          </p:cNvPr>
          <p:cNvSpPr/>
          <p:nvPr/>
        </p:nvSpPr>
        <p:spPr>
          <a:xfrm>
            <a:off x="4111010" y="4715497"/>
            <a:ext cx="2261190" cy="153663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9F71B0-13E6-094F-828F-C24A90773111}"/>
              </a:ext>
            </a:extLst>
          </p:cNvPr>
          <p:cNvSpPr/>
          <p:nvPr/>
        </p:nvSpPr>
        <p:spPr>
          <a:xfrm>
            <a:off x="6340232" y="4715497"/>
            <a:ext cx="968072" cy="153663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D794D2-95C8-F241-B1E9-F51FE7F08599}"/>
              </a:ext>
            </a:extLst>
          </p:cNvPr>
          <p:cNvSpPr/>
          <p:nvPr/>
        </p:nvSpPr>
        <p:spPr>
          <a:xfrm>
            <a:off x="1115616" y="4888817"/>
            <a:ext cx="1152128" cy="162905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4FC2CA0-2EC6-B54D-AD55-0E8D5620EDE9}"/>
              </a:ext>
            </a:extLst>
          </p:cNvPr>
          <p:cNvSpPr/>
          <p:nvPr/>
        </p:nvSpPr>
        <p:spPr>
          <a:xfrm>
            <a:off x="2308172" y="4892195"/>
            <a:ext cx="1975796" cy="171881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A4B62E7-1D7C-B447-9D39-AF62C751B3D9}"/>
              </a:ext>
            </a:extLst>
          </p:cNvPr>
          <p:cNvSpPr/>
          <p:nvPr/>
        </p:nvSpPr>
        <p:spPr>
          <a:xfrm>
            <a:off x="4465929" y="4884328"/>
            <a:ext cx="1154611" cy="179748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D4F6A66-83A5-7644-9ABF-7A9BDA212189}"/>
              </a:ext>
            </a:extLst>
          </p:cNvPr>
          <p:cNvSpPr/>
          <p:nvPr/>
        </p:nvSpPr>
        <p:spPr>
          <a:xfrm>
            <a:off x="2789531" y="5045101"/>
            <a:ext cx="1676398" cy="209285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ED1313D-FEB8-1440-BE42-C8B2DA62D4EE}"/>
              </a:ext>
            </a:extLst>
          </p:cNvPr>
          <p:cNvSpPr/>
          <p:nvPr/>
        </p:nvSpPr>
        <p:spPr>
          <a:xfrm>
            <a:off x="5076056" y="5058662"/>
            <a:ext cx="2160240" cy="185455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C11BB8-C81C-F04E-9B86-B316975065B0}"/>
              </a:ext>
            </a:extLst>
          </p:cNvPr>
          <p:cNvSpPr/>
          <p:nvPr/>
        </p:nvSpPr>
        <p:spPr>
          <a:xfrm>
            <a:off x="1148441" y="5244117"/>
            <a:ext cx="1119303" cy="118403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C77FC71-A2DC-454F-B7E5-947265722E99}"/>
              </a:ext>
            </a:extLst>
          </p:cNvPr>
          <p:cNvSpPr/>
          <p:nvPr/>
        </p:nvSpPr>
        <p:spPr>
          <a:xfrm>
            <a:off x="5620540" y="4898503"/>
            <a:ext cx="1965451" cy="160159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1B15F37-B2CE-F747-826F-71EE8176A41A}"/>
              </a:ext>
            </a:extLst>
          </p:cNvPr>
          <p:cNvSpPr/>
          <p:nvPr/>
        </p:nvSpPr>
        <p:spPr>
          <a:xfrm>
            <a:off x="6444208" y="5198433"/>
            <a:ext cx="1158698" cy="220018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A635CE3-8019-564B-826C-E56027ABB4C6}"/>
              </a:ext>
            </a:extLst>
          </p:cNvPr>
          <p:cNvSpPr/>
          <p:nvPr/>
        </p:nvSpPr>
        <p:spPr>
          <a:xfrm>
            <a:off x="1113132" y="5392745"/>
            <a:ext cx="2306739" cy="162170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1E09BC9-DFE0-D849-8E1A-7742CBD1C489}"/>
              </a:ext>
            </a:extLst>
          </p:cNvPr>
          <p:cNvSpPr/>
          <p:nvPr/>
        </p:nvSpPr>
        <p:spPr>
          <a:xfrm>
            <a:off x="3679368" y="5554373"/>
            <a:ext cx="786561" cy="235458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4D4C15B-300D-BA44-AF0D-39E8EFCA1DB5}"/>
              </a:ext>
            </a:extLst>
          </p:cNvPr>
          <p:cNvSpPr/>
          <p:nvPr/>
        </p:nvSpPr>
        <p:spPr>
          <a:xfrm>
            <a:off x="6335498" y="5596088"/>
            <a:ext cx="1267408" cy="193743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876BC31-B2EA-F943-88F1-412D974CF894}"/>
              </a:ext>
            </a:extLst>
          </p:cNvPr>
          <p:cNvSpPr/>
          <p:nvPr/>
        </p:nvSpPr>
        <p:spPr>
          <a:xfrm>
            <a:off x="1428302" y="5762487"/>
            <a:ext cx="1127474" cy="133451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D2659F1-49B0-EE41-B98E-4334900FA7AC}"/>
              </a:ext>
            </a:extLst>
          </p:cNvPr>
          <p:cNvSpPr/>
          <p:nvPr/>
        </p:nvSpPr>
        <p:spPr>
          <a:xfrm>
            <a:off x="2841169" y="5709100"/>
            <a:ext cx="1010751" cy="212486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113DEC7-CCF4-1F48-AF93-4CDE5A68B483}"/>
              </a:ext>
            </a:extLst>
          </p:cNvPr>
          <p:cNvSpPr/>
          <p:nvPr/>
        </p:nvSpPr>
        <p:spPr>
          <a:xfrm>
            <a:off x="4676505" y="5789831"/>
            <a:ext cx="2497191" cy="177637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C8B510D-2038-9341-A85C-6117B8FCBFBB}"/>
              </a:ext>
            </a:extLst>
          </p:cNvPr>
          <p:cNvSpPr/>
          <p:nvPr/>
        </p:nvSpPr>
        <p:spPr>
          <a:xfrm>
            <a:off x="1904708" y="5938970"/>
            <a:ext cx="403464" cy="217418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1B3AF5C-1E74-0C40-8A03-4F7F86074DE3}"/>
              </a:ext>
            </a:extLst>
          </p:cNvPr>
          <p:cNvSpPr/>
          <p:nvPr/>
        </p:nvSpPr>
        <p:spPr>
          <a:xfrm>
            <a:off x="1982462" y="6135291"/>
            <a:ext cx="5397850" cy="196609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8D176E4-3A4C-9245-A208-1EAA23F0BA43}"/>
              </a:ext>
            </a:extLst>
          </p:cNvPr>
          <p:cNvSpPr/>
          <p:nvPr/>
        </p:nvSpPr>
        <p:spPr>
          <a:xfrm>
            <a:off x="1148440" y="6331901"/>
            <a:ext cx="1911391" cy="135285"/>
          </a:xfrm>
          <a:prstGeom prst="rect">
            <a:avLst/>
          </a:prstGeom>
          <a:solidFill>
            <a:srgbClr val="FFFF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43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>
            <a:normAutofit/>
          </a:bodyPr>
          <a:lstStyle/>
          <a:p>
            <a:pPr lvl="0" fontAlgn="base"/>
            <a:r>
              <a:rPr lang="en-US" altLang="ko-KR" sz="1800" dirty="0"/>
              <a:t>To develop prediction model based on deep learning by estimating the survival probability of patients who underwent curative intent surgery.</a:t>
            </a:r>
          </a:p>
          <a:p>
            <a:pPr lvl="0" fontAlgn="base"/>
            <a:endParaRPr lang="en-US" altLang="ko-KR" sz="1800" dirty="0"/>
          </a:p>
          <a:p>
            <a:pPr lvl="0" fontAlgn="base"/>
            <a:r>
              <a:rPr lang="en-US" altLang="ko-KR" sz="1800" dirty="0"/>
              <a:t>To compare the efficacy of prediction of prognosis between machine learning and conventional Cox regression model </a:t>
            </a:r>
          </a:p>
          <a:p>
            <a:pPr lvl="0" fontAlgn="base"/>
            <a:endParaRPr lang="en-US" altLang="ko-KR" sz="1800" dirty="0"/>
          </a:p>
          <a:p>
            <a:pPr lvl="0" fontAlgn="base"/>
            <a:endParaRPr lang="en-US" altLang="ko-KR" sz="1800" dirty="0"/>
          </a:p>
          <a:p>
            <a:pPr lvl="0" fontAlgn="base"/>
            <a:endParaRPr lang="en-US" altLang="ko-KR" sz="1800" dirty="0"/>
          </a:p>
          <a:p>
            <a:pPr lvl="0" fontAlgn="base"/>
            <a:endParaRPr lang="en-US" altLang="ko-KR" sz="1800" dirty="0"/>
          </a:p>
          <a:p>
            <a:pPr lvl="0" fontAlgn="base"/>
            <a:endParaRPr lang="ko-KR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ko-KR" altLang="en-US" dirty="0"/>
          </a:p>
        </p:txBody>
      </p:sp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8640960" cy="1143000"/>
          </a:xfrm>
          <a:ln w="25400"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US" altLang="ko-KR" sz="2800" dirty="0"/>
              <a:t>Objectives 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75683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>
            <a:normAutofit/>
          </a:bodyPr>
          <a:lstStyle/>
          <a:p>
            <a:pPr lvl="0" fontAlgn="base"/>
            <a:endParaRPr lang="en-US" altLang="ko-KR" sz="1800" dirty="0"/>
          </a:p>
          <a:p>
            <a:pPr lvl="0" fontAlgn="base"/>
            <a:endParaRPr lang="en-US" altLang="ko-KR" sz="1800" dirty="0"/>
          </a:p>
          <a:p>
            <a:pPr lvl="0" fontAlgn="base"/>
            <a:endParaRPr lang="ko-KR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ko-KR" altLang="en-US" dirty="0"/>
          </a:p>
        </p:txBody>
      </p:sp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8640960" cy="1143000"/>
          </a:xfrm>
          <a:ln w="25400"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US" altLang="ko-KR" sz="2800" dirty="0"/>
              <a:t>Study materials</a:t>
            </a:r>
            <a:endParaRPr lang="ko-KR" altLang="en-US" sz="2800" b="1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-473732" y="2924944"/>
            <a:ext cx="2952328" cy="2952328"/>
          </a:xfrm>
          <a:prstGeom prst="roundRect">
            <a:avLst/>
          </a:prstGeom>
          <a:noFill/>
          <a:ln w="1270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5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endParaRPr lang="en-US" altLang="ko-KR" sz="1500" dirty="0">
              <a:solidFill>
                <a:srgbClr val="002060"/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tx1"/>
                </a:solidFill>
              </a:rPr>
              <a:t>496 patients  </a:t>
            </a: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324 – colon </a:t>
            </a: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 188 -  rectum </a:t>
            </a: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20- cecum </a:t>
            </a: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H&amp;E</a:t>
            </a:r>
            <a:r>
              <a:rPr lang="ko-KR" altLang="en-US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>
                <a:solidFill>
                  <a:schemeClr val="tx1"/>
                </a:solidFill>
              </a:rPr>
              <a:t>slide</a:t>
            </a: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IHC (12) by WX</a:t>
            </a:r>
          </a:p>
          <a:p>
            <a:pPr algn="ctr"/>
            <a:r>
              <a:rPr lang="en-US" altLang="ko-KR" sz="1500" dirty="0">
                <a:solidFill>
                  <a:schemeClr val="accent1"/>
                </a:solidFill>
              </a:rPr>
              <a:t>FN1</a:t>
            </a:r>
          </a:p>
          <a:p>
            <a:pPr algn="ctr"/>
            <a:r>
              <a:rPr lang="en-US" altLang="ko-KR" sz="1500" dirty="0">
                <a:solidFill>
                  <a:schemeClr val="accent1"/>
                </a:solidFill>
              </a:rPr>
              <a:t>SFTPC</a:t>
            </a:r>
          </a:p>
          <a:p>
            <a:pPr algn="ctr"/>
            <a:r>
              <a:rPr lang="en-US" altLang="ko-KR" sz="1500" dirty="0">
                <a:solidFill>
                  <a:schemeClr val="accent1"/>
                </a:solidFill>
              </a:rPr>
              <a:t>EEF1A1</a:t>
            </a:r>
          </a:p>
          <a:p>
            <a:pPr algn="ctr"/>
            <a:r>
              <a:rPr lang="en-US" altLang="ko-KR" sz="1500" dirty="0">
                <a:solidFill>
                  <a:srgbClr val="FFC000"/>
                </a:solidFill>
              </a:rPr>
              <a:t>P4HB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DCN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A2M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MGP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GPX3</a:t>
            </a:r>
          </a:p>
          <a:p>
            <a:pPr algn="ctr"/>
            <a:r>
              <a:rPr lang="en-US" altLang="ko-KR" sz="1500" dirty="0">
                <a:solidFill>
                  <a:schemeClr val="accent6"/>
                </a:solidFill>
              </a:rPr>
              <a:t>ACPP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APOE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ACTG1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VIM</a:t>
            </a: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endParaRPr lang="en-US" altLang="ko-KR" sz="15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endParaRPr lang="ko-KR" altLang="en-US" sz="1500" dirty="0">
              <a:solidFill>
                <a:schemeClr val="tx2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6296337" y="3140968"/>
            <a:ext cx="2880320" cy="2160240"/>
          </a:xfrm>
          <a:prstGeom prst="roundRect">
            <a:avLst/>
          </a:prstGeom>
          <a:noFill/>
          <a:ln w="1270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Endpoint </a:t>
            </a: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Recurrence (Yes/No/NA)</a:t>
            </a: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Death (Yes/No)</a:t>
            </a: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RFS (duration)</a:t>
            </a: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OS (duration)</a:t>
            </a: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10yr DFS</a:t>
            </a: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5yr DFS </a:t>
            </a: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10yr OS</a:t>
            </a: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5yr OS</a:t>
            </a: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10yr disease free survival rate (%) </a:t>
            </a: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5yr disease free survival rate(%)</a:t>
            </a: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10yr survival rate (%) </a:t>
            </a:r>
          </a:p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5yr survival rate(%)</a:t>
            </a:r>
          </a:p>
          <a:p>
            <a:pPr algn="ctr"/>
            <a:endParaRPr lang="en-US" altLang="ko-KR" sz="15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endParaRPr lang="ko-KR" altLang="en-US" sz="1500" dirty="0">
              <a:solidFill>
                <a:schemeClr val="tx2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691680" y="1766738"/>
            <a:ext cx="5328592" cy="5085184"/>
          </a:xfrm>
          <a:prstGeom prst="roundRect">
            <a:avLst/>
          </a:prstGeom>
          <a:noFill/>
          <a:ln w="1270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18 </a:t>
            </a:r>
            <a:r>
              <a:rPr lang="en-US" altLang="ko-KR" b="1" dirty="0" err="1">
                <a:solidFill>
                  <a:schemeClr val="tx1"/>
                </a:solidFill>
              </a:rPr>
              <a:t>clinicopathologic</a:t>
            </a:r>
            <a:r>
              <a:rPr lang="en-US" altLang="ko-KR" b="1" dirty="0">
                <a:solidFill>
                  <a:schemeClr val="tx1"/>
                </a:solidFill>
              </a:rPr>
              <a:t> features</a:t>
            </a:r>
            <a:endParaRPr lang="en-US" altLang="ko-KR" sz="13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en-US" altLang="ko-KR" sz="1300" dirty="0" err="1">
                <a:solidFill>
                  <a:schemeClr val="tx1"/>
                </a:solidFill>
              </a:rPr>
              <a:t>pT</a:t>
            </a:r>
            <a:r>
              <a:rPr lang="en-US" altLang="ko-KR" sz="1300" dirty="0">
                <a:solidFill>
                  <a:schemeClr val="tx1"/>
                </a:solidFill>
              </a:rPr>
              <a:t> stage (1/2/3/4)</a:t>
            </a:r>
          </a:p>
          <a:p>
            <a:pPr marL="342900" indent="-342900">
              <a:buAutoNum type="arabicPeriod"/>
            </a:pPr>
            <a:r>
              <a:rPr lang="en-US" altLang="ko-KR" sz="1300" dirty="0" err="1">
                <a:solidFill>
                  <a:schemeClr val="tx1"/>
                </a:solidFill>
              </a:rPr>
              <a:t>pN</a:t>
            </a:r>
            <a:r>
              <a:rPr lang="en-US" altLang="ko-KR" sz="1300" dirty="0">
                <a:solidFill>
                  <a:schemeClr val="tx1"/>
                </a:solidFill>
              </a:rPr>
              <a:t> stage (0/1/2)</a:t>
            </a:r>
          </a:p>
          <a:p>
            <a:pPr marL="342900" indent="-342900">
              <a:buAutoNum type="arabicPeriod"/>
            </a:pPr>
            <a:r>
              <a:rPr lang="en-US" altLang="ko-KR" sz="1300" dirty="0">
                <a:solidFill>
                  <a:schemeClr val="tx1"/>
                </a:solidFill>
              </a:rPr>
              <a:t>TNM stage (2/3)</a:t>
            </a:r>
          </a:p>
          <a:p>
            <a:pPr marL="342900" indent="-342900">
              <a:buAutoNum type="arabicPeriod"/>
            </a:pPr>
            <a:r>
              <a:rPr lang="en-US" altLang="ko-KR" sz="1300" u="sng" dirty="0">
                <a:solidFill>
                  <a:schemeClr val="tx1"/>
                </a:solidFill>
              </a:rPr>
              <a:t>Number of metastatic lymph node) : continuous variable</a:t>
            </a:r>
          </a:p>
          <a:p>
            <a:pPr marL="342900" indent="-342900">
              <a:buAutoNum type="arabicPeriod"/>
            </a:pPr>
            <a:r>
              <a:rPr lang="en-US" altLang="ko-KR" sz="1300" u="sng" dirty="0">
                <a:solidFill>
                  <a:schemeClr val="tx1"/>
                </a:solidFill>
              </a:rPr>
              <a:t>Harvested lymph node : </a:t>
            </a:r>
            <a:r>
              <a:rPr lang="en-US" altLang="ko-KR" sz="1300" u="sng" dirty="0" err="1">
                <a:solidFill>
                  <a:schemeClr val="tx1"/>
                </a:solidFill>
              </a:rPr>
              <a:t>continous</a:t>
            </a:r>
            <a:r>
              <a:rPr lang="en-US" altLang="ko-KR" sz="1300" u="sng" dirty="0">
                <a:solidFill>
                  <a:schemeClr val="tx1"/>
                </a:solidFill>
              </a:rPr>
              <a:t> variable</a:t>
            </a:r>
          </a:p>
          <a:p>
            <a:pPr marL="342900" indent="-342900">
              <a:buAutoNum type="arabicPeriod"/>
            </a:pPr>
            <a:r>
              <a:rPr lang="en-US" altLang="ko-KR" sz="1300" u="sng" dirty="0">
                <a:solidFill>
                  <a:schemeClr val="tx1"/>
                </a:solidFill>
              </a:rPr>
              <a:t>Preoperative CEA : continuous variable</a:t>
            </a:r>
          </a:p>
          <a:p>
            <a:pPr marL="342900" indent="-342900">
              <a:buFontTx/>
              <a:buAutoNum type="arabicPeriod"/>
            </a:pPr>
            <a:r>
              <a:rPr lang="en-US" altLang="ko-KR" sz="1300" dirty="0">
                <a:solidFill>
                  <a:schemeClr val="tx1"/>
                </a:solidFill>
              </a:rPr>
              <a:t>Adjuvant treatment(Yes/No)</a:t>
            </a:r>
          </a:p>
          <a:p>
            <a:pPr marL="342900" indent="-342900">
              <a:buAutoNum type="arabicPeriod"/>
            </a:pPr>
            <a:r>
              <a:rPr lang="en-US" altLang="ko-KR" sz="1300" u="sng" dirty="0">
                <a:solidFill>
                  <a:schemeClr val="tx1"/>
                </a:solidFill>
              </a:rPr>
              <a:t>Body mass index : continuous variable</a:t>
            </a:r>
          </a:p>
          <a:p>
            <a:pPr marL="342900" indent="-342900">
              <a:buAutoNum type="arabicPeriod"/>
            </a:pPr>
            <a:r>
              <a:rPr lang="en-US" altLang="ko-KR" sz="1300" u="sng" dirty="0">
                <a:solidFill>
                  <a:schemeClr val="tx1"/>
                </a:solidFill>
              </a:rPr>
              <a:t>Age : continuous variable</a:t>
            </a:r>
          </a:p>
          <a:p>
            <a:pPr marL="342900" indent="-342900">
              <a:buAutoNum type="arabicPeriod"/>
            </a:pPr>
            <a:r>
              <a:rPr lang="en-US" altLang="ko-KR" sz="1300" dirty="0">
                <a:solidFill>
                  <a:schemeClr val="tx1"/>
                </a:solidFill>
              </a:rPr>
              <a:t>Sex (female/male)</a:t>
            </a:r>
          </a:p>
          <a:p>
            <a:pPr marL="342900" indent="-342900">
              <a:buAutoNum type="arabicPeriod"/>
            </a:pPr>
            <a:r>
              <a:rPr lang="en-US" altLang="ko-KR" sz="1300" dirty="0">
                <a:solidFill>
                  <a:schemeClr val="tx1"/>
                </a:solidFill>
              </a:rPr>
              <a:t>No. of </a:t>
            </a:r>
            <a:r>
              <a:rPr lang="en-US" altLang="ko-KR" sz="1300" dirty="0" err="1">
                <a:solidFill>
                  <a:schemeClr val="tx1"/>
                </a:solidFill>
              </a:rPr>
              <a:t>Cormobidity</a:t>
            </a:r>
            <a:r>
              <a:rPr lang="en-US" altLang="ko-KR" sz="1300" dirty="0">
                <a:solidFill>
                  <a:schemeClr val="tx1"/>
                </a:solidFill>
              </a:rPr>
              <a:t> (0/1/over 2)</a:t>
            </a:r>
          </a:p>
          <a:p>
            <a:pPr marL="342900" indent="-342900">
              <a:buFontTx/>
              <a:buAutoNum type="arabicPeriod"/>
            </a:pPr>
            <a:r>
              <a:rPr lang="en-US" altLang="ko-KR" sz="1300" dirty="0">
                <a:solidFill>
                  <a:schemeClr val="tx1"/>
                </a:solidFill>
              </a:rPr>
              <a:t>Circumferential margin involvement (negative/positive)</a:t>
            </a:r>
          </a:p>
          <a:p>
            <a:pPr marL="342900" indent="-342900">
              <a:buFontTx/>
              <a:buAutoNum type="arabicPeriod"/>
            </a:pPr>
            <a:r>
              <a:rPr lang="en-US" altLang="ko-KR" sz="1300" dirty="0">
                <a:solidFill>
                  <a:schemeClr val="tx1"/>
                </a:solidFill>
              </a:rPr>
              <a:t>KRAS </a:t>
            </a:r>
            <a:r>
              <a:rPr lang="en-US" altLang="ko-KR" sz="1300" dirty="0" err="1">
                <a:solidFill>
                  <a:schemeClr val="tx1"/>
                </a:solidFill>
              </a:rPr>
              <a:t>mutantation</a:t>
            </a:r>
            <a:r>
              <a:rPr lang="en-US" altLang="ko-KR" sz="1300" dirty="0">
                <a:solidFill>
                  <a:schemeClr val="tx1"/>
                </a:solidFill>
              </a:rPr>
              <a:t> state(Mutant/Wild)</a:t>
            </a:r>
          </a:p>
          <a:p>
            <a:pPr marL="342900" indent="-342900">
              <a:buAutoNum type="arabicPeriod"/>
            </a:pPr>
            <a:r>
              <a:rPr lang="en-US" altLang="ko-KR" sz="1300" dirty="0">
                <a:solidFill>
                  <a:schemeClr val="tx1"/>
                </a:solidFill>
              </a:rPr>
              <a:t>Gross type (</a:t>
            </a:r>
            <a:r>
              <a:rPr lang="en-US" altLang="ko-KR" sz="1300" dirty="0" err="1">
                <a:solidFill>
                  <a:schemeClr val="tx1"/>
                </a:solidFill>
              </a:rPr>
              <a:t>fungating</a:t>
            </a:r>
            <a:r>
              <a:rPr lang="en-US" altLang="ko-KR" sz="1300" dirty="0">
                <a:solidFill>
                  <a:schemeClr val="tx1"/>
                </a:solidFill>
              </a:rPr>
              <a:t>, </a:t>
            </a:r>
            <a:r>
              <a:rPr lang="en-US" altLang="ko-KR" sz="1300" dirty="0" err="1">
                <a:solidFill>
                  <a:schemeClr val="tx1"/>
                </a:solidFill>
              </a:rPr>
              <a:t>ulcerofungating</a:t>
            </a:r>
            <a:r>
              <a:rPr lang="en-US" altLang="ko-KR" sz="1300" dirty="0">
                <a:solidFill>
                  <a:schemeClr val="tx1"/>
                </a:solidFill>
              </a:rPr>
              <a:t>, </a:t>
            </a:r>
            <a:r>
              <a:rPr lang="en-US" altLang="ko-KR" sz="1300" dirty="0" err="1">
                <a:solidFill>
                  <a:schemeClr val="tx1"/>
                </a:solidFill>
              </a:rPr>
              <a:t>ulceroinfiltrative</a:t>
            </a:r>
            <a:r>
              <a:rPr lang="en-US" altLang="ko-KR" sz="1300" dirty="0">
                <a:solidFill>
                  <a:schemeClr val="tx1"/>
                </a:solidFill>
              </a:rPr>
              <a:t>, ulcerative, encircling) </a:t>
            </a:r>
          </a:p>
          <a:p>
            <a:pPr marL="342900" indent="-342900">
              <a:buAutoNum type="arabicPeriod"/>
            </a:pPr>
            <a:r>
              <a:rPr lang="en-US" altLang="ko-KR" sz="1300" dirty="0">
                <a:solidFill>
                  <a:schemeClr val="tx1"/>
                </a:solidFill>
              </a:rPr>
              <a:t>Differentiation (well/moderate/poorly)</a:t>
            </a:r>
          </a:p>
          <a:p>
            <a:pPr marL="342900" indent="-342900">
              <a:buAutoNum type="arabicPeriod"/>
            </a:pPr>
            <a:r>
              <a:rPr lang="en-US" altLang="ko-KR" sz="1300" dirty="0">
                <a:solidFill>
                  <a:schemeClr val="tx1"/>
                </a:solidFill>
              </a:rPr>
              <a:t>Neural invasion(No/Yes)</a:t>
            </a:r>
          </a:p>
          <a:p>
            <a:pPr marL="342900" indent="-342900">
              <a:buFontTx/>
              <a:buAutoNum type="arabicPeriod"/>
            </a:pPr>
            <a:r>
              <a:rPr lang="en-US" altLang="ko-KR" sz="1300" dirty="0">
                <a:solidFill>
                  <a:schemeClr val="tx1"/>
                </a:solidFill>
              </a:rPr>
              <a:t>Vascular invasion(No/Yes)</a:t>
            </a:r>
          </a:p>
          <a:p>
            <a:pPr marL="342900" indent="-342900">
              <a:buFontTx/>
              <a:buAutoNum type="arabicPeriod"/>
            </a:pPr>
            <a:r>
              <a:rPr lang="en-US" altLang="ko-KR" sz="1300" dirty="0">
                <a:solidFill>
                  <a:schemeClr val="tx1"/>
                </a:solidFill>
              </a:rPr>
              <a:t>Lymphatic invasion(No/Yes)</a:t>
            </a:r>
          </a:p>
          <a:p>
            <a:pPr marL="342900" indent="-342900">
              <a:buAutoNum type="arabicPeriod"/>
            </a:pPr>
            <a:endParaRPr lang="en-US" altLang="ko-KR" sz="1300" dirty="0">
              <a:solidFill>
                <a:schemeClr val="tx1"/>
              </a:solidFill>
            </a:endParaRPr>
          </a:p>
          <a:p>
            <a:pPr algn="ctr"/>
            <a:endParaRPr lang="en-US" altLang="ko-KR" sz="15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922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2301" y="-171400"/>
            <a:ext cx="8229600" cy="1143000"/>
          </a:xfrm>
        </p:spPr>
        <p:txBody>
          <a:bodyPr/>
          <a:lstStyle/>
          <a:p>
            <a:r>
              <a:rPr kumimoji="1" lang="en-US" altLang="ko-KR" dirty="0"/>
              <a:t>Patient </a:t>
            </a:r>
            <a:r>
              <a:rPr kumimoji="1" lang="en-US" altLang="ko-KR" dirty="0" err="1"/>
              <a:t>Dermographics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1362745" y="766944"/>
          <a:ext cx="6408712" cy="60910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401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20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61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80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9305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Diagnosis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Total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cecum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colon.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rectum.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p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5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(</a:t>
                      </a:r>
                      <a:r>
                        <a:rPr lang="mr-IN" sz="1200" u="none" strike="noStrike" dirty="0" err="1">
                          <a:effectLst/>
                        </a:rPr>
                        <a:t>N</a:t>
                      </a:r>
                      <a:r>
                        <a:rPr lang="mr-IN" sz="1200" u="none" strike="noStrike" dirty="0">
                          <a:effectLst/>
                        </a:rPr>
                        <a:t>=532)</a:t>
                      </a:r>
                      <a:endParaRPr lang="mr-IN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(</a:t>
                      </a:r>
                      <a:r>
                        <a:rPr lang="mr-IN" sz="1200" u="none" strike="noStrike" dirty="0" err="1">
                          <a:effectLst/>
                        </a:rPr>
                        <a:t>N</a:t>
                      </a:r>
                      <a:r>
                        <a:rPr lang="mr-IN" sz="1200" u="none" strike="noStrike" dirty="0">
                          <a:effectLst/>
                        </a:rPr>
                        <a:t>=20)</a:t>
                      </a:r>
                      <a:endParaRPr lang="mr-IN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(</a:t>
                      </a:r>
                      <a:r>
                        <a:rPr lang="mr-IN" sz="1200" u="none" strike="noStrike" dirty="0" err="1">
                          <a:effectLst/>
                        </a:rPr>
                        <a:t>N</a:t>
                      </a:r>
                      <a:r>
                        <a:rPr lang="mr-IN" sz="1200" u="none" strike="noStrike" dirty="0">
                          <a:effectLst/>
                        </a:rPr>
                        <a:t>=324)</a:t>
                      </a:r>
                      <a:endParaRPr lang="mr-IN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(</a:t>
                      </a:r>
                      <a:r>
                        <a:rPr lang="mr-IN" sz="1200" u="none" strike="noStrike" dirty="0" err="1">
                          <a:effectLst/>
                        </a:rPr>
                        <a:t>N</a:t>
                      </a:r>
                      <a:r>
                        <a:rPr lang="mr-IN" sz="1200" u="none" strike="noStrike" dirty="0">
                          <a:effectLst/>
                        </a:rPr>
                        <a:t>=188)</a:t>
                      </a:r>
                      <a:endParaRPr lang="mr-IN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Sex                      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0.024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312 (58.6%)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8 (40.0%)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181 (55.9%)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123 (65.4%)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220 (41.4%)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12 (60.0%)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143 (44.1%)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65 (34.6%)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Age                      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 dirty="0">
                          <a:effectLst/>
                        </a:rPr>
                        <a:t>63.5 ± 12.4</a:t>
                      </a:r>
                      <a:endParaRPr lang="hr-HR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>
                          <a:effectLst/>
                        </a:rPr>
                        <a:t>60.1 ± 18.0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>
                          <a:effectLst/>
                        </a:rPr>
                        <a:t>64.2 ± 12.0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>
                          <a:effectLst/>
                        </a:rPr>
                        <a:t>62.5 ± 12.3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sz="1200" u="none" strike="noStrike">
                          <a:effectLst/>
                        </a:rPr>
                        <a:t>0.154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Pre.treatment.CEA 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>
                          <a:effectLst/>
                        </a:rPr>
                        <a:t>12.6 ± 88.2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>
                          <a:effectLst/>
                        </a:rPr>
                        <a:t> 8.3 ± 14.5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>
                          <a:effectLst/>
                        </a:rPr>
                        <a:t>15.6 ± 109.7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>
                          <a:effectLst/>
                        </a:rPr>
                        <a:t> 7.7 ± 34.3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>
                          <a:effectLst/>
                        </a:rPr>
                        <a:t>0.607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BMI                      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23.9 ±  3.7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24.2 ±  3.8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23.9 ±  3.9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23.8 ±  3.3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200" u="none" strike="noStrike">
                          <a:effectLst/>
                        </a:rPr>
                        <a:t>0.898</a:t>
                      </a:r>
                      <a:endParaRPr lang="it-IT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0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No.</a:t>
                      </a:r>
                      <a:r>
                        <a:rPr lang="en-US" sz="1200" u="none" strike="noStrike" baseline="0" dirty="0">
                          <a:effectLst/>
                        </a:rPr>
                        <a:t> of c</a:t>
                      </a:r>
                      <a:r>
                        <a:rPr lang="mr-IN" sz="1200" u="none" strike="noStrike" dirty="0" err="1">
                          <a:effectLst/>
                        </a:rPr>
                        <a:t>omorbidity</a:t>
                      </a:r>
                      <a:r>
                        <a:rPr lang="mr-IN" sz="1200" u="none" strike="noStrike" dirty="0">
                          <a:effectLst/>
                        </a:rPr>
                        <a:t>              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sz="1200" u="none" strike="noStrike" dirty="0">
                          <a:effectLst/>
                        </a:rPr>
                        <a:t>0.085</a:t>
                      </a:r>
                      <a:endParaRPr lang="nb-NO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0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211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(39.7%)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11 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(55.0%)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119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 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(36.7%)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81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 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(43.1%)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endParaRPr lang="mr-IN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208 (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39.1%)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 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(25.0%)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13</a:t>
                      </a:r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 </a:t>
                      </a:r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(40.4%)</a:t>
                      </a:r>
                      <a:endParaRPr lang="mr-IN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72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 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(42.0%)</a:t>
                      </a:r>
                      <a:endParaRPr lang="mr-IN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Over 2</a:t>
                      </a:r>
                      <a:endParaRPr lang="mr-IN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113 (21.2%)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4 (20.0%)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74 </a:t>
                      </a:r>
                      <a:r>
                        <a:rPr lang="en-US" sz="1200" b="1" i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(22.9%)</a:t>
                      </a:r>
                      <a:endParaRPr lang="mr-IN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35(14.9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</a:rPr>
                        <a:t>%)</a:t>
                      </a:r>
                      <a:endParaRPr lang="mr-IN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p</a:t>
                      </a:r>
                      <a:r>
                        <a:rPr lang="mr-IN" sz="1200" u="none" strike="noStrike" dirty="0" err="1">
                          <a:effectLst/>
                        </a:rPr>
                        <a:t>T</a:t>
                      </a:r>
                      <a:r>
                        <a:rPr lang="en-US" sz="1200" u="none" strike="noStrike" baseline="0" dirty="0">
                          <a:effectLst/>
                        </a:rPr>
                        <a:t> stage</a:t>
                      </a:r>
                      <a:r>
                        <a:rPr lang="mr-IN" sz="1200" u="none" strike="noStrike" dirty="0">
                          <a:effectLst/>
                        </a:rPr>
                        <a:t>                     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 dirty="0">
                          <a:effectLst/>
                        </a:rPr>
                        <a:t>0.409</a:t>
                      </a:r>
                      <a:endParaRPr lang="hr-HR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1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8 ( 1.5%)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0 ( 0.0%)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3 ( 0.9%)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5 ( 2.7%)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2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25 ( 4.7%)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 ( 5.0%)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13 ( 4.0%)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11 ( 5.9%)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3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429 (80.6%)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15 (75.0%)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261 (80.6%)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153 (81.4%)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4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70 (13.2%)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4 (20.0%)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47 (14.5%)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19 (10.1%)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p</a:t>
                      </a:r>
                      <a:r>
                        <a:rPr lang="mr-IN" sz="1200" u="none" strike="noStrike" dirty="0" err="1">
                          <a:effectLst/>
                        </a:rPr>
                        <a:t>N</a:t>
                      </a:r>
                      <a:r>
                        <a:rPr lang="mr-IN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>
                          <a:effectLst/>
                        </a:rPr>
                        <a:t>stage</a:t>
                      </a:r>
                      <a:r>
                        <a:rPr lang="mr-IN" sz="1200" u="none" strike="noStrike" dirty="0">
                          <a:effectLst/>
                        </a:rPr>
                        <a:t>                       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sz="1200" u="none" strike="noStrike">
                          <a:effectLst/>
                        </a:rPr>
                        <a:t>0.667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109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262 (49.2%)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12 (60.0%)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152 (46.9%)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98 (52.1%)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1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159 (29.9%)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5 (25.0%)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100 (30.9%)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54 (28.7%)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2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u="none" strike="noStrike">
                          <a:effectLst/>
                        </a:rPr>
                        <a:t>111 (20.9%)</a:t>
                      </a:r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3 (15.0%)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u="none" strike="noStrike">
                          <a:effectLst/>
                        </a:rPr>
                        <a:t>72 (22.2%)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36 (19.1%)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TNM s</a:t>
                      </a:r>
                      <a:r>
                        <a:rPr lang="mr-IN" sz="1200" u="none" strike="noStrike" dirty="0" err="1">
                          <a:effectLst/>
                        </a:rPr>
                        <a:t>tage</a:t>
                      </a:r>
                      <a:r>
                        <a:rPr lang="mr-IN" sz="1200" u="none" strike="noStrike" dirty="0">
                          <a:effectLst/>
                        </a:rPr>
                        <a:t>                    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sz="1200" u="none" strike="noStrike">
                          <a:effectLst/>
                        </a:rPr>
                        <a:t>0.258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II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262 (49.2%)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12 (60.0%)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151 (46.6%)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99 (52.7%)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III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270 (50.8%)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8 (40.0%)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173 (53.4%)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89 (47.3%)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CRM</a:t>
                      </a:r>
                      <a:r>
                        <a:rPr lang="ko-KR" altLang="en-US" sz="1200" u="none" strike="noStrike" dirty="0">
                          <a:effectLst/>
                        </a:rPr>
                        <a:t> </a:t>
                      </a:r>
                      <a:r>
                        <a:rPr lang="mr-IN" sz="1200" u="none" strike="noStrike" dirty="0" err="1">
                          <a:effectLst/>
                        </a:rPr>
                        <a:t>positivity</a:t>
                      </a:r>
                      <a:r>
                        <a:rPr lang="mr-IN" sz="1200" u="none" strike="noStrike" dirty="0">
                          <a:effectLst/>
                        </a:rPr>
                        <a:t>           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192 (36.1%)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12 (60.0%)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156 (48.1%)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24 (12.8%)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67 (12.6%)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0 ( 0.0%)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67 (20.7%)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0 ( 0.0%)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110 (20.7%)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8 (40.0%)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101 (31.2%)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 ( 0.5%)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135 (25.4%)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0 ( 0.0%)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0 ( 0.0%)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135 (71.8%)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Positive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28 ( 5.3%)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0 ( 0.0%)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0 ( 0.0%)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28 (14.9%)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Harvested.LNs            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>
                          <a:effectLst/>
                        </a:rPr>
                        <a:t>22.4 ± 13.2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25.0 ±  9.8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200" u="none" strike="noStrike">
                          <a:effectLst/>
                        </a:rPr>
                        <a:t>25.1 ± 13.8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sz="1200" u="none" strike="noStrike">
                          <a:effectLst/>
                        </a:rPr>
                        <a:t>17.3 ± 10.9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 err="1">
                          <a:effectLst/>
                        </a:rPr>
                        <a:t>No.of.LN.meta</a:t>
                      </a:r>
                      <a:r>
                        <a:rPr lang="mr-IN" sz="1200" u="none" strike="noStrike" dirty="0">
                          <a:effectLst/>
                        </a:rPr>
                        <a:t>            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 2.2 ±  3.9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1.2 ±  1.8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2.3 ±  4.1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2.1 ±  3.7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sz="1200" u="none" strike="noStrike" dirty="0">
                          <a:effectLst/>
                        </a:rPr>
                        <a:t>0.41</a:t>
                      </a:r>
                      <a:endParaRPr lang="nb-NO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1539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1367644" y="1143000"/>
          <a:ext cx="6408712" cy="381677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401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20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61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80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Diagnosis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Total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cecum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colon.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rectum.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p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Differentiation         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u="none" strike="noStrike" dirty="0">
                          <a:effectLst/>
                        </a:rPr>
                        <a:t>0.149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Well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20 ( 3.8%)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 0 ( 0.0%)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13 ( 4.0%)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7 ( 3.7%)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83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Moderate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488 (91.9%)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17 (85.0%)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296 (91.6%)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175 (93.1%)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Poorly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23 ( 4.3%)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3 (15.0%)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14 ( 4.3%)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6 ( 3.2%)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</a:rPr>
                        <a:t>Neural.Invasion</a:t>
                      </a:r>
                      <a:r>
                        <a:rPr lang="en-US" sz="1200" u="none" strike="noStrike" dirty="0">
                          <a:effectLst/>
                        </a:rPr>
                        <a:t>         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sz="1200" u="none" strike="noStrike">
                          <a:effectLst/>
                        </a:rPr>
                        <a:t>0.292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82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Absent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346 (65.2%)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9 (45.0%)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209 (64.7%)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128 (68.1%)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Present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184 (34.7%)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11 (55.0%)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113 (35.0%)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60 (31.9%)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Unknown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 ( 0.2%)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0 ( 0.0%)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 ( 0.3%)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0 ( 0.0%)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</a:rPr>
                        <a:t>Vascular.Invasion</a:t>
                      </a:r>
                      <a:r>
                        <a:rPr lang="en-US" sz="1200" u="none" strike="noStrike" dirty="0">
                          <a:effectLst/>
                        </a:rPr>
                        <a:t>       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200" u="none" strike="noStrike">
                          <a:effectLst/>
                        </a:rPr>
                        <a:t>0.389</a:t>
                      </a:r>
                      <a:endParaRPr lang="it-IT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Absent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448 (84.4%)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17 (85.0%)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267 (82.7%)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164 (87.2%)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Present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83 (15.6%)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3 (15.0%)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56 (17.3%)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24 (12.8%)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Lymphatic.Invasion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sz="1200" u="none" strike="noStrike">
                          <a:effectLst/>
                        </a:rPr>
                        <a:t>0.783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Absent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334 (62.9%)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12 (60.0%)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198 (61.3%)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124 (66.0%)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Present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196 (36.9%)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8 (40.0%)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124 (38.4%)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64 (34.0%)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Unknown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 ( 0.2%)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0 ( 0.0%)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 ( 0.3%)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 0 ( 0.0%)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K.ras                    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Wild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168 (31.7%)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10 (50.0%)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107 (33.0%)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51 (27.1%)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Mutant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100 (18.8%)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2 (10.0%)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63 (19.5%)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>
                          <a:effectLst/>
                        </a:rPr>
                        <a:t>35 (18.6%)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93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Unknown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264 (49.6%)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8 (40.0%)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154 (47.5%)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mr-IN" sz="1200" u="none" strike="noStrike" dirty="0">
                          <a:effectLst/>
                        </a:rPr>
                        <a:t>102 (54.3%)</a:t>
                      </a:r>
                      <a:endParaRPr lang="mr-IN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1773" marR="1773" marT="17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773" marR="1773" marT="1773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kumimoji="1" lang="en-US" altLang="ko-KR" dirty="0"/>
              <a:t>Patient </a:t>
            </a:r>
            <a:r>
              <a:rPr kumimoji="1" lang="en-US" altLang="ko-KR" dirty="0" err="1"/>
              <a:t>Dermographics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16347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-234280"/>
            <a:ext cx="8229600" cy="1143000"/>
          </a:xfrm>
        </p:spPr>
        <p:txBody>
          <a:bodyPr>
            <a:normAutofit/>
          </a:bodyPr>
          <a:lstStyle/>
          <a:p>
            <a:r>
              <a:rPr kumimoji="1" lang="en-US" altLang="ko-KR" dirty="0"/>
              <a:t>Univariate </a:t>
            </a:r>
            <a:r>
              <a:rPr kumimoji="1" lang="en-US" altLang="ko-KR"/>
              <a:t>Cox regression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1403648" y="733805"/>
          <a:ext cx="6408712" cy="57667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7387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+mn-lt"/>
                        </a:rPr>
                        <a:t>Characteristics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+mn-lt"/>
                        </a:rPr>
                        <a:t>Odds ratio (95% CI)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+mn-lt"/>
                        </a:rPr>
                        <a:t>Crude P-value 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7387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1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>
                          <a:latin typeface="+mn-lt"/>
                        </a:rPr>
                        <a:t>pT</a:t>
                      </a:r>
                      <a:r>
                        <a:rPr lang="en-US" altLang="ko-KR" sz="1200" dirty="0">
                          <a:latin typeface="+mn-lt"/>
                        </a:rPr>
                        <a:t> stage (1/2/3/4)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+mn-lt"/>
                        </a:rPr>
                        <a:t>1.651 (1.143 - 2.384)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+mn-cs"/>
                        </a:rPr>
                        <a:t>0.0075*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5185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2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>
                          <a:latin typeface="+mn-lt"/>
                        </a:rPr>
                        <a:t>pN</a:t>
                      </a:r>
                      <a:r>
                        <a:rPr lang="en-US" altLang="ko-KR" sz="1200" dirty="0">
                          <a:latin typeface="+mn-lt"/>
                        </a:rPr>
                        <a:t> stage (0/1/2)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r>
                        <a:rPr lang="en-US" altLang="ko-KR" sz="1200" dirty="0">
                          <a:latin typeface="+mn-lt"/>
                        </a:rPr>
                        <a:t>1.381 (</a:t>
                      </a:r>
                      <a:r>
                        <a:rPr lang="mr-IN" altLang="ko-KR" sz="1200" dirty="0">
                          <a:latin typeface="+mn-lt"/>
                        </a:rPr>
                        <a:t>1.124</a:t>
                      </a:r>
                      <a:r>
                        <a:rPr lang="en-US" altLang="ko-KR" sz="1200" dirty="0">
                          <a:latin typeface="+mn-lt"/>
                        </a:rPr>
                        <a:t> - </a:t>
                      </a:r>
                      <a:r>
                        <a:rPr lang="mr-IN" altLang="ko-KR" sz="1200" dirty="0">
                          <a:latin typeface="+mn-lt"/>
                        </a:rPr>
                        <a:t>1.697</a:t>
                      </a:r>
                      <a:r>
                        <a:rPr lang="en-US" altLang="ko-KR" sz="1200" dirty="0">
                          <a:latin typeface="+mn-lt"/>
                        </a:rPr>
                        <a:t>)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0.0021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*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8107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3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TNM stage (2/3)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1.693 (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1.194 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-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 2.401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0.0031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*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302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u="sng" dirty="0">
                          <a:latin typeface="+mn-lt"/>
                        </a:rPr>
                        <a:t>4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u="sng" dirty="0">
                          <a:latin typeface="+mn-lt"/>
                        </a:rPr>
                        <a:t>Number</a:t>
                      </a:r>
                      <a:r>
                        <a:rPr lang="en-US" altLang="ko-KR" sz="1200" u="sng" baseline="0" dirty="0">
                          <a:latin typeface="+mn-lt"/>
                        </a:rPr>
                        <a:t> of metastatic</a:t>
                      </a: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u="sng" baseline="0" dirty="0">
                          <a:latin typeface="+mn-lt"/>
                        </a:rPr>
                        <a:t>lymph node (pathologic proven) </a:t>
                      </a:r>
                      <a:endParaRPr lang="en-US" altLang="ko-KR" sz="1200" u="sng" dirty="0">
                        <a:latin typeface="+mn-lt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1.067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(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1.032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-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1.103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cs-CZ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0.0001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*</a:t>
                      </a:r>
                      <a:endParaRPr lang="en-US" alt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0255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5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u="sng" dirty="0">
                          <a:latin typeface="+mn-lt"/>
                        </a:rPr>
                        <a:t>Harvested lymph node during surgery 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  <a:tabLst>
                          <a:tab pos="921385" algn="ctr"/>
                        </a:tabLst>
                      </a:pPr>
                      <a:r>
                        <a:rPr lang="nb-NO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0.985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(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0.9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700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-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</a:t>
                      </a:r>
                      <a:r>
                        <a:rPr lang="en-US" altLang="ko-KR" sz="1200" kern="100" baseline="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1.000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hr-HR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</a:t>
                      </a:r>
                      <a:r>
                        <a:rPr lang="pt-BR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0.0499 *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586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6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u="sng" kern="100" dirty="0">
                          <a:effectLst/>
                          <a:latin typeface="+mn-lt"/>
                        </a:rPr>
                        <a:t>Pre-treatment serum CEA</a:t>
                      </a:r>
                      <a:endParaRPr lang="ko-KR" sz="1200" u="sng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nb-NO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1.002</a:t>
                      </a:r>
                      <a:r>
                        <a:rPr lang="nb-NO" altLang="ko-KR" sz="1200" kern="100" baseline="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(</a:t>
                      </a:r>
                      <a:r>
                        <a:rPr lang="en-US" altLang="ko-KR" sz="1200" kern="100" baseline="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1.001 -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  1.003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is-I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0.0004</a:t>
                      </a:r>
                      <a:r>
                        <a:rPr lang="is-IS" altLang="ko-KR" sz="1200" b="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*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302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7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Adjuvant</a:t>
                      </a:r>
                      <a:r>
                        <a:rPr lang="en-US" altLang="ko-KR" sz="1200" baseline="0" dirty="0">
                          <a:latin typeface="+mn-lt"/>
                        </a:rPr>
                        <a:t> treatment </a:t>
                      </a: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latin typeface="+mn-lt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latin typeface="+mn-lt"/>
                        </a:rPr>
                        <a:t>Yes vs No</a:t>
                      </a:r>
                      <a:endParaRPr lang="en-US" altLang="ko-KR" sz="1200" dirty="0">
                        <a:latin typeface="+mn-lt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cs-CZ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0.897 (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0.59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8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-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  1.346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nb-NO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0.599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34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8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u="sng" dirty="0">
                          <a:latin typeface="+mn-lt"/>
                        </a:rPr>
                        <a:t>Body mass index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0.947 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(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0.903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-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  0.99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4)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nb-NO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0.0264*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6302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9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u="sng" dirty="0">
                          <a:latin typeface="+mn-lt"/>
                        </a:rPr>
                        <a:t>Age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1.006 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(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0.992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-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   1.021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fi-FI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0.379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0255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10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Sex 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Male</a:t>
                      </a:r>
                      <a:r>
                        <a:rPr lang="en-US" altLang="ko-KR" sz="1200" kern="100" baseline="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vs Female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0.660 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(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0.46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1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-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  0.94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70)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is-I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0.0238 *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0255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11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>
                          <a:latin typeface="+mn-lt"/>
                        </a:rPr>
                        <a:t>Cormobidity</a:t>
                      </a:r>
                      <a:endParaRPr lang="en-US" altLang="ko-KR" sz="1200" dirty="0">
                        <a:latin typeface="+mn-lt"/>
                      </a:endParaRP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None vs. 1 vs over</a:t>
                      </a:r>
                      <a:r>
                        <a:rPr lang="en-US" altLang="ko-KR" sz="1200" kern="100" baseline="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2 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1.531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(1.0427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2.247)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1.231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(0.7677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1.973)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0.0298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*</a:t>
                      </a:r>
                      <a:endParaRPr lang="en-US" alt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0.3886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10255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12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Resection</a:t>
                      </a:r>
                      <a:r>
                        <a:rPr lang="en-US" altLang="ko-KR" sz="1200" baseline="0" dirty="0">
                          <a:latin typeface="+mn-lt"/>
                        </a:rPr>
                        <a:t> margin </a:t>
                      </a:r>
                    </a:p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latin typeface="+mn-lt"/>
                        </a:rPr>
                        <a:t>R0 vs R1</a:t>
                      </a:r>
                      <a:r>
                        <a:rPr lang="en-US" altLang="ko-KR" sz="1200" dirty="0">
                          <a:latin typeface="+mn-lt"/>
                        </a:rPr>
                        <a:t> 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2.313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(1.306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</a:t>
                      </a:r>
                      <a:r>
                        <a:rPr lang="mr-IN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–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</a:t>
                      </a:r>
                      <a:r>
                        <a:rPr lang="en-US" altLang="ko-KR" sz="120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4.098)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0.0041</a:t>
                      </a:r>
                      <a:r>
                        <a:rPr lang="ko-KR" altLang="en-US" sz="120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*</a:t>
                      </a:r>
                      <a:endParaRPr lang="ko-KR" sz="120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33651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/>
          </p:nvPr>
        </p:nvGraphicFramePr>
        <p:xfrm>
          <a:off x="1475656" y="116632"/>
          <a:ext cx="6408712" cy="434727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43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3123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13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Diagnosis</a:t>
                      </a:r>
                      <a:r>
                        <a:rPr lang="en-US" altLang="ko-KR" sz="1200" i="0" kern="100" baseline="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baseline="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Colon vs Rectum vs Cecum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0.6071 (0.2638 </a:t>
                      </a:r>
                      <a:r>
                        <a:rPr lang="mr-IN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1.397)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0.8994 (0.3880 </a:t>
                      </a:r>
                      <a:r>
                        <a:rPr lang="mr-IN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2.085)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0.241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0.805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255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>
                          <a:latin typeface="+mn-lt"/>
                        </a:rPr>
                        <a:t>14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>
                          <a:latin typeface="+mn-lt"/>
                        </a:rPr>
                        <a:t>KRAS </a:t>
                      </a:r>
                      <a:r>
                        <a:rPr lang="en-US" altLang="ko-KR" sz="1200" i="0" dirty="0" err="1">
                          <a:latin typeface="+mn-lt"/>
                        </a:rPr>
                        <a:t>mutantation</a:t>
                      </a:r>
                      <a:r>
                        <a:rPr lang="en-US" altLang="ko-KR" sz="1200" i="0" dirty="0">
                          <a:latin typeface="+mn-lt"/>
                        </a:rPr>
                        <a:t> state</a:t>
                      </a:r>
                    </a:p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>
                          <a:latin typeface="+mn-lt"/>
                        </a:rPr>
                        <a:t>Mutant</a:t>
                      </a:r>
                      <a:r>
                        <a:rPr lang="ko-KR" altLang="en-US" sz="1200" i="0" dirty="0">
                          <a:latin typeface="+mn-lt"/>
                        </a:rPr>
                        <a:t> </a:t>
                      </a:r>
                      <a:r>
                        <a:rPr lang="en-US" altLang="ko-KR" sz="1200" i="0" dirty="0">
                          <a:latin typeface="+mn-lt"/>
                        </a:rPr>
                        <a:t>vs</a:t>
                      </a:r>
                      <a:r>
                        <a:rPr lang="en-US" altLang="ko-KR" sz="1200" i="0" baseline="0" dirty="0">
                          <a:latin typeface="+mn-lt"/>
                        </a:rPr>
                        <a:t> Wild</a:t>
                      </a:r>
                      <a:endParaRPr lang="en-US" altLang="ko-KR" sz="1200" i="0" dirty="0">
                        <a:latin typeface="+mn-lt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1.4543 (0.8899 </a:t>
                      </a:r>
                      <a:r>
                        <a:rPr lang="mr-IN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2.377)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0.135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031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15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dirty="0">
                          <a:latin typeface="+mn-lt"/>
                        </a:rPr>
                        <a:t>Gross type 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dirty="0" err="1">
                          <a:latin typeface="+mn-lt"/>
                        </a:rPr>
                        <a:t>Fungating</a:t>
                      </a:r>
                      <a:r>
                        <a:rPr lang="ko-KR" altLang="en-US" sz="1200" i="0" dirty="0">
                          <a:latin typeface="+mn-lt"/>
                        </a:rPr>
                        <a:t> </a:t>
                      </a:r>
                      <a:r>
                        <a:rPr lang="en-US" altLang="ko-KR" sz="1200" i="0" dirty="0">
                          <a:latin typeface="+mn-lt"/>
                        </a:rPr>
                        <a:t>vs</a:t>
                      </a:r>
                      <a:r>
                        <a:rPr lang="en-US" altLang="ko-KR" sz="1200" i="0" baseline="0" dirty="0">
                          <a:latin typeface="+mn-lt"/>
                        </a:rPr>
                        <a:t> </a:t>
                      </a:r>
                      <a:r>
                        <a:rPr lang="en-US" altLang="ko-KR" sz="1200" i="0" dirty="0" err="1">
                          <a:latin typeface="+mn-lt"/>
                        </a:rPr>
                        <a:t>ulcerofungating</a:t>
                      </a:r>
                      <a:r>
                        <a:rPr lang="en-US" altLang="ko-KR" sz="1200" i="0" baseline="0" dirty="0">
                          <a:latin typeface="+mn-lt"/>
                        </a:rPr>
                        <a:t> vs</a:t>
                      </a:r>
                      <a:r>
                        <a:rPr lang="en-US" altLang="ko-KR" sz="1200" i="0" dirty="0">
                          <a:latin typeface="+mn-lt"/>
                        </a:rPr>
                        <a:t> </a:t>
                      </a:r>
                      <a:r>
                        <a:rPr lang="en-US" altLang="ko-KR" sz="1200" i="0" dirty="0" err="1">
                          <a:latin typeface="+mn-lt"/>
                        </a:rPr>
                        <a:t>ulceroinfiltrative,vs</a:t>
                      </a:r>
                      <a:r>
                        <a:rPr lang="en-US" altLang="ko-KR" sz="1200" i="0" baseline="0" dirty="0">
                          <a:latin typeface="+mn-lt"/>
                        </a:rPr>
                        <a:t> </a:t>
                      </a:r>
                      <a:r>
                        <a:rPr lang="en-US" altLang="ko-KR" sz="1200" i="0" dirty="0">
                          <a:latin typeface="+mn-lt"/>
                        </a:rPr>
                        <a:t>ulcerative</a:t>
                      </a:r>
                      <a:r>
                        <a:rPr lang="en-US" altLang="ko-KR" sz="1200" i="0" baseline="0" dirty="0">
                          <a:latin typeface="+mn-lt"/>
                        </a:rPr>
                        <a:t> vs</a:t>
                      </a:r>
                      <a:r>
                        <a:rPr lang="en-US" altLang="ko-KR" sz="1200" i="0" dirty="0">
                          <a:latin typeface="+mn-lt"/>
                        </a:rPr>
                        <a:t> encircling</a:t>
                      </a:r>
                      <a:r>
                        <a:rPr lang="en-US" altLang="ko-KR" sz="1200" i="0" baseline="0" dirty="0">
                          <a:latin typeface="+mn-lt"/>
                        </a:rPr>
                        <a:t> vs </a:t>
                      </a:r>
                      <a:r>
                        <a:rPr lang="en-US" altLang="ko-KR" sz="1200" i="0" baseline="0" dirty="0" err="1">
                          <a:latin typeface="+mn-lt"/>
                        </a:rPr>
                        <a:t>etc</a:t>
                      </a:r>
                      <a:r>
                        <a:rPr lang="en-US" altLang="ko-KR" sz="1200" i="0" dirty="0">
                          <a:latin typeface="+mn-lt"/>
                        </a:rPr>
                        <a:t> 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mr-IN" altLang="ko-KR" sz="1200" i="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1.059e+00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(0.5240-2.142)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mr-IN" altLang="ko-KR" sz="1200" i="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1.277e+00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(0.6333-2.576)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mr-IN" altLang="ko-KR" sz="1200" i="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3.478e-07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(0.0000-inf)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mr-IN" altLang="ko-KR" sz="1200" i="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3.474e-07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 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(0.0000-inf)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fi-FI" altLang="ko-KR" sz="1200" i="0" kern="100" dirty="0">
                          <a:effectLst/>
                          <a:latin typeface="+mn-lt"/>
                          <a:ea typeface="+mn-ea"/>
                          <a:cs typeface="Times New Roman" charset="0"/>
                        </a:rPr>
                        <a:t>1.687e+00 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(0.6002-4.740)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0.872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0.494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0.995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0.995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u="sng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0.321</a:t>
                      </a:r>
                      <a:endParaRPr lang="ko-KR" sz="1200" i="0" u="sng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432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16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i="0" kern="100" dirty="0">
                          <a:effectLst/>
                          <a:latin typeface="+mn-lt"/>
                        </a:rPr>
                        <a:t>Differentiation (Poor/Mod vs Well) 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1.0169 (0.5506 </a:t>
                      </a:r>
                      <a:r>
                        <a:rPr lang="mr-IN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1.8789)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0.957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2727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17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i="0" kern="100" dirty="0">
                          <a:effectLst/>
                          <a:latin typeface="+mn-lt"/>
                        </a:rPr>
                        <a:t>Neural invasion (Presence vs Absence) 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1.1447 (0.8177 </a:t>
                      </a:r>
                      <a:r>
                        <a:rPr lang="mr-IN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1.602)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0.431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2727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18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i="0" kern="100" dirty="0">
                          <a:effectLst/>
                          <a:latin typeface="+mn-lt"/>
                        </a:rPr>
                        <a:t>Vascular invasion (Presence vs Absence)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1.5636 (1.031</a:t>
                      </a:r>
                      <a:r>
                        <a:rPr lang="en-US" altLang="ko-KR" sz="1200" i="0" kern="100" baseline="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mr-IN" altLang="ko-KR" sz="1200" i="0" kern="100" baseline="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i="0" kern="100" baseline="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2.372)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0.0355*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7157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19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i="0" kern="100" dirty="0">
                          <a:effectLst/>
                          <a:latin typeface="+mn-lt"/>
                        </a:rPr>
                        <a:t>Lymphatic invasion (Presence vs Absence)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1..1656 (0.8313 </a:t>
                      </a:r>
                      <a:r>
                        <a:rPr lang="mr-IN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1.64)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i="0" kern="100" dirty="0"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0.371</a:t>
                      </a:r>
                      <a:endParaRPr lang="ko-KR" sz="1200" i="0" kern="100" dirty="0"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텍스트 상자 5"/>
          <p:cNvSpPr txBox="1"/>
          <p:nvPr/>
        </p:nvSpPr>
        <p:spPr>
          <a:xfrm>
            <a:off x="457200" y="5373216"/>
            <a:ext cx="822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** 11 effective features on recurrence in univariate Cox regression model :</a:t>
            </a:r>
          </a:p>
          <a:p>
            <a:endParaRPr kumimoji="1" lang="en-US" altLang="ko-KR" dirty="0"/>
          </a:p>
          <a:p>
            <a:r>
              <a:rPr kumimoji="1" lang="en-US" altLang="ko-KR" dirty="0" err="1"/>
              <a:t>pT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pN</a:t>
            </a:r>
            <a:r>
              <a:rPr kumimoji="1" lang="en-US" altLang="ko-KR" dirty="0"/>
              <a:t>, Stage, No. of metastatic LNs, Harvested LNs, CEA, BMI, Sex, No. of comorbidity, Resection margin, Vascular invasion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73980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31714"/>
            <a:ext cx="8229600" cy="1143000"/>
          </a:xfrm>
        </p:spPr>
        <p:txBody>
          <a:bodyPr>
            <a:normAutofit/>
          </a:bodyPr>
          <a:lstStyle/>
          <a:p>
            <a:r>
              <a:rPr kumimoji="1" lang="en-US" altLang="ko-KR" dirty="0" err="1"/>
              <a:t>Multivatiate</a:t>
            </a:r>
            <a:r>
              <a:rPr kumimoji="1" lang="en-US" altLang="ko-KR" dirty="0"/>
              <a:t> Cox regression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1475656" y="1174714"/>
          <a:ext cx="6696744" cy="407421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7387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Characteristics</a:t>
                      </a: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Odds ratio (95% CI)</a:t>
                      </a: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Adjusted P-value </a:t>
                      </a: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7387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1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/>
                        <a:t>pT</a:t>
                      </a:r>
                      <a:r>
                        <a:rPr lang="en-US" altLang="ko-KR" sz="1200" dirty="0"/>
                        <a:t> stage (1/2/3/4)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1.516 (1.056</a:t>
                      </a:r>
                      <a:r>
                        <a:rPr lang="ko-KR" altLang="en-US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mr-IN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ko-KR" altLang="en-US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2.175)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0.024*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5185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2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/>
                        <a:t>pN</a:t>
                      </a:r>
                      <a:r>
                        <a:rPr lang="en-US" altLang="ko-KR" sz="1200" dirty="0"/>
                        <a:t> stage (0/1/2)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endParaRPr lang="en-US" altLang="ko-KR" sz="1200" b="0" i="0" u="none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r>
                        <a:rPr lang="en-US" altLang="ko-KR" sz="12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1.350 (1.086 </a:t>
                      </a:r>
                      <a:r>
                        <a:rPr lang="mr-IN" altLang="ko-KR" sz="12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–</a:t>
                      </a:r>
                      <a:r>
                        <a:rPr lang="en-US" altLang="ko-KR" sz="1200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 1.680))</a:t>
                      </a:r>
                      <a:endParaRPr lang="ko-KR" altLang="en-US" sz="1200" b="0" i="0" u="non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0.007</a:t>
                      </a:r>
                      <a:r>
                        <a:rPr lang="ko-KR" altLang="en-US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*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255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맑은 고딕" charset="-127"/>
                          <a:ea typeface="맑은 고딕" charset="-127"/>
                          <a:cs typeface="Times New Roman" charset="0"/>
                        </a:rPr>
                        <a:t>5</a:t>
                      </a: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u="sng" dirty="0"/>
                        <a:t>Harvested lymph node during surgery </a:t>
                      </a: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  <a:tabLst>
                          <a:tab pos="921385" algn="ctr"/>
                        </a:tabLs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0.980 (0.964 </a:t>
                      </a:r>
                      <a:r>
                        <a:rPr lang="mr-IN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0.996)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0.015*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8586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맑은 고딕" charset="-127"/>
                          <a:ea typeface="맑은 고딕" charset="-127"/>
                          <a:cs typeface="Times New Roman" charset="0"/>
                        </a:rPr>
                        <a:t>6</a:t>
                      </a: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u="sng" kern="100" dirty="0">
                          <a:effectLst/>
                        </a:rPr>
                        <a:t>Pre-treatment serum CEA</a:t>
                      </a:r>
                      <a:endParaRPr lang="ko-KR" sz="1200" u="sng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1.002 (1.001 </a:t>
                      </a:r>
                      <a:r>
                        <a:rPr lang="mr-IN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1.003)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0.0004*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34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맑은 고딕" charset="-127"/>
                          <a:ea typeface="맑은 고딕" charset="-127"/>
                          <a:cs typeface="Times New Roman" charset="0"/>
                        </a:rPr>
                        <a:t>8</a:t>
                      </a: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u="sng" dirty="0"/>
                        <a:t>Body mass index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0.930 (0.884</a:t>
                      </a:r>
                      <a:r>
                        <a:rPr lang="en-US" altLang="ko-KR" sz="1200" b="0" i="0" u="none" kern="1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mr-IN" altLang="ko-KR" sz="1200" b="0" i="0" u="none" kern="1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b="0" i="0" u="none" kern="1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0.978)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0.005*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0255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맑은 고딕" charset="-127"/>
                          <a:ea typeface="맑은 고딕" charset="-127"/>
                          <a:cs typeface="Times New Roman" charset="0"/>
                        </a:rPr>
                        <a:t>10</a:t>
                      </a: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맑은 고딕" charset="-127"/>
                          <a:ea typeface="맑은 고딕" charset="-127"/>
                          <a:cs typeface="Times New Roman" charset="0"/>
                        </a:rPr>
                        <a:t>Sex </a:t>
                      </a:r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맑은 고딕" charset="-127"/>
                          <a:ea typeface="맑은 고딕" charset="-127"/>
                          <a:cs typeface="Times New Roman" charset="0"/>
                        </a:rPr>
                        <a:t>Male</a:t>
                      </a:r>
                      <a:r>
                        <a:rPr lang="en-US" altLang="ko-KR" sz="1200" kern="100" baseline="0" dirty="0">
                          <a:effectLst/>
                          <a:latin typeface="맑은 고딕" charset="-127"/>
                          <a:ea typeface="맑은 고딕" charset="-127"/>
                          <a:cs typeface="Times New Roman" charset="0"/>
                        </a:rPr>
                        <a:t> vs Female</a:t>
                      </a: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0.617 (0.428</a:t>
                      </a:r>
                      <a:r>
                        <a:rPr lang="en-US" altLang="ko-KR" sz="1200" b="0" i="0" u="none" kern="1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mr-IN" altLang="ko-KR" sz="1200" b="0" i="0" u="none" kern="1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b="0" i="0" u="none" kern="1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0.886)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0.009*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0255"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맑은 고딕" charset="-127"/>
                          <a:ea typeface="맑은 고딕" charset="-127"/>
                          <a:cs typeface="Times New Roman" charset="0"/>
                        </a:rPr>
                        <a:t>11</a:t>
                      </a: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/>
                        <a:t>Cormobidity</a:t>
                      </a:r>
                      <a:endParaRPr lang="en-US" altLang="ko-KR" sz="1200" dirty="0"/>
                    </a:p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kern="100" dirty="0">
                          <a:effectLst/>
                          <a:latin typeface="맑은 고딕" charset="-127"/>
                          <a:ea typeface="맑은 고딕" charset="-127"/>
                          <a:cs typeface="Times New Roman" charset="0"/>
                        </a:rPr>
                        <a:t>None vs. 1 vs over</a:t>
                      </a:r>
                      <a:r>
                        <a:rPr lang="en-US" altLang="ko-KR" sz="1200" kern="100" baseline="0" dirty="0">
                          <a:effectLst/>
                          <a:latin typeface="맑은 고딕" charset="-127"/>
                          <a:ea typeface="맑은 고딕" charset="-127"/>
                          <a:cs typeface="Times New Roman" charset="0"/>
                        </a:rPr>
                        <a:t> 2 </a:t>
                      </a:r>
                      <a:endParaRPr lang="ko-KR" sz="12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1.663 (1.123</a:t>
                      </a:r>
                      <a:r>
                        <a:rPr lang="ko-KR" altLang="en-US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mr-IN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ko-KR" altLang="en-US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</a:t>
                      </a: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2.461)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0.011*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0255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18</a:t>
                      </a: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Vascular invasion </a:t>
                      </a:r>
                    </a:p>
                    <a:p>
                      <a:pPr marL="0" marR="0" indent="0" algn="just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Present</a:t>
                      </a:r>
                      <a:r>
                        <a:rPr lang="en-US" altLang="ko-KR" sz="1200" baseline="0" dirty="0"/>
                        <a:t> vs Absent</a:t>
                      </a:r>
                      <a:endParaRPr lang="en-US" altLang="ko-KR" sz="1200" dirty="0"/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1.113 (0.710 </a:t>
                      </a:r>
                      <a:r>
                        <a:rPr lang="mr-IN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–</a:t>
                      </a: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 1.744)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i="0" u="none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-127"/>
                          <a:cs typeface="Times New Roman" charset="0"/>
                        </a:rPr>
                        <a:t>0.640</a:t>
                      </a:r>
                      <a:endParaRPr lang="ko-KR" sz="1200" b="0" i="0" u="none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charset="-127"/>
                        <a:cs typeface="Times New Roman" charset="0"/>
                      </a:endParaRPr>
                    </a:p>
                  </a:txBody>
                  <a:tcPr marL="44664" marR="44664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텍스트 상자 4"/>
          <p:cNvSpPr txBox="1"/>
          <p:nvPr/>
        </p:nvSpPr>
        <p:spPr>
          <a:xfrm>
            <a:off x="683568" y="5805264"/>
            <a:ext cx="8136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** 7 effective features on recurrence in multivariate Cox regression model :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         </a:t>
            </a:r>
            <a:r>
              <a:rPr kumimoji="1" lang="en-US" altLang="ko-KR" dirty="0" err="1"/>
              <a:t>pT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pN</a:t>
            </a:r>
            <a:r>
              <a:rPr kumimoji="1" lang="en-US" altLang="ko-KR" dirty="0"/>
              <a:t>, No. of Harvested LNs, CEA, BMI, Sex, No. of comorbidity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42210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9984"/>
            <a:ext cx="9367134" cy="7031891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/>
          <a:extLst/>
        </p:spPr>
      </p:pic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179512" y="-122955"/>
            <a:ext cx="8856984" cy="1143000"/>
          </a:xfrm>
        </p:spPr>
        <p:txBody>
          <a:bodyPr>
            <a:normAutofit/>
          </a:bodyPr>
          <a:lstStyle/>
          <a:p>
            <a:pPr algn="l"/>
            <a:r>
              <a:rPr lang="en-US" altLang="ko-KR" sz="28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Study Design </a:t>
            </a:r>
            <a:endParaRPr lang="ko-KR" altLang="en-US" sz="2800" dirty="0">
              <a:solidFill>
                <a:srgbClr val="FFFF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251520" y="1052736"/>
            <a:ext cx="8712968" cy="5328592"/>
          </a:xfrm>
        </p:spPr>
        <p:txBody>
          <a:bodyPr>
            <a:normAutofit/>
          </a:bodyPr>
          <a:lstStyle/>
          <a:p>
            <a:endParaRPr lang="en-US" altLang="ko-KR" sz="1800" baseline="30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endParaRPr lang="en-US" altLang="ko-KR" sz="18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63695" y="764704"/>
            <a:ext cx="8712968" cy="0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22"/>
          <p:cNvSpPr/>
          <p:nvPr/>
        </p:nvSpPr>
        <p:spPr>
          <a:xfrm>
            <a:off x="333274" y="756012"/>
            <a:ext cx="2160240" cy="605736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5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en-US" altLang="ko-KR" sz="1500" dirty="0">
                <a:solidFill>
                  <a:srgbClr val="002060"/>
                </a:solidFill>
              </a:rPr>
              <a:t>496 Curatively resected (Stage II-III)</a:t>
            </a:r>
          </a:p>
          <a:p>
            <a:pPr algn="ctr"/>
            <a:r>
              <a:rPr lang="en-US" altLang="ko-KR" sz="1500" dirty="0">
                <a:solidFill>
                  <a:srgbClr val="002060"/>
                </a:solidFill>
              </a:rPr>
              <a:t>Between April 2006 and February 2015 </a:t>
            </a:r>
          </a:p>
          <a:p>
            <a:pPr algn="ctr"/>
            <a:r>
              <a:rPr lang="en-US" altLang="ko-KR" sz="1500" dirty="0">
                <a:solidFill>
                  <a:srgbClr val="002060"/>
                </a:solidFill>
              </a:rPr>
              <a:t>Incheon St. Mary’s Hospital (validation set)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+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19 </a:t>
            </a:r>
            <a:r>
              <a:rPr lang="en-US" altLang="ko-KR" sz="1500" dirty="0" err="1">
                <a:solidFill>
                  <a:schemeClr val="tx2"/>
                </a:solidFill>
              </a:rPr>
              <a:t>clinico</a:t>
            </a:r>
            <a:r>
              <a:rPr lang="en-US" altLang="ko-KR" sz="1500" dirty="0">
                <a:solidFill>
                  <a:schemeClr val="tx2"/>
                </a:solidFill>
              </a:rPr>
              <a:t>-pathologic features 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+ 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H&amp;E picture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+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IHC (12) by WX</a:t>
            </a:r>
          </a:p>
          <a:p>
            <a:pPr algn="ctr"/>
            <a:r>
              <a:rPr lang="en-US" altLang="ko-KR" sz="1500" dirty="0">
                <a:solidFill>
                  <a:schemeClr val="accent1"/>
                </a:solidFill>
              </a:rPr>
              <a:t>FN1</a:t>
            </a:r>
          </a:p>
          <a:p>
            <a:pPr algn="ctr"/>
            <a:r>
              <a:rPr lang="en-US" altLang="ko-KR" sz="1500" dirty="0">
                <a:solidFill>
                  <a:schemeClr val="accent1"/>
                </a:solidFill>
              </a:rPr>
              <a:t>SFTPC</a:t>
            </a:r>
          </a:p>
          <a:p>
            <a:pPr algn="ctr"/>
            <a:r>
              <a:rPr lang="en-US" altLang="ko-KR" sz="1500" dirty="0">
                <a:solidFill>
                  <a:schemeClr val="accent1"/>
                </a:solidFill>
              </a:rPr>
              <a:t>EEF1A1</a:t>
            </a:r>
          </a:p>
          <a:p>
            <a:pPr algn="ctr"/>
            <a:r>
              <a:rPr lang="en-US" altLang="ko-KR" sz="1500" dirty="0">
                <a:solidFill>
                  <a:srgbClr val="FFC000"/>
                </a:solidFill>
              </a:rPr>
              <a:t>P4HB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DCN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A2M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MGP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GPX3</a:t>
            </a:r>
          </a:p>
          <a:p>
            <a:pPr algn="ctr"/>
            <a:r>
              <a:rPr lang="en-US" altLang="ko-KR" sz="1500" dirty="0">
                <a:solidFill>
                  <a:schemeClr val="accent6"/>
                </a:solidFill>
              </a:rPr>
              <a:t>ACPP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APOE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ACTG1</a:t>
            </a:r>
          </a:p>
          <a:p>
            <a:pPr algn="ctr"/>
            <a:r>
              <a:rPr lang="en-US" altLang="ko-KR" sz="1500" dirty="0">
                <a:solidFill>
                  <a:schemeClr val="tx2"/>
                </a:solidFill>
              </a:rPr>
              <a:t>VIM</a:t>
            </a:r>
            <a:endParaRPr lang="en-US" altLang="ko-KR" sz="15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endParaRPr lang="ko-KR" altLang="en-US" sz="1500" dirty="0">
              <a:solidFill>
                <a:schemeClr val="tx2"/>
              </a:solidFill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2918424" y="797396"/>
            <a:ext cx="1473555" cy="2203468"/>
          </a:xfrm>
          <a:prstGeom prst="roundRect">
            <a:avLst/>
          </a:prstGeom>
          <a:solidFill>
            <a:srgbClr val="FFFF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500" dirty="0">
              <a:solidFill>
                <a:srgbClr val="002060"/>
              </a:solidFill>
            </a:endParaRPr>
          </a:p>
          <a:p>
            <a:pPr algn="ctr"/>
            <a:endParaRPr lang="en-US" altLang="ko-KR" sz="1500" dirty="0">
              <a:solidFill>
                <a:srgbClr val="002060"/>
              </a:solidFill>
            </a:endParaRPr>
          </a:p>
          <a:p>
            <a:pPr algn="ctr"/>
            <a:r>
              <a:rPr lang="en-US" altLang="ko-KR" sz="15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Deep learning architecture</a:t>
            </a:r>
          </a:p>
          <a:p>
            <a:pPr algn="ctr"/>
            <a:r>
              <a:rPr lang="en-US" altLang="ko-KR" sz="15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Using </a:t>
            </a:r>
            <a:r>
              <a:rPr lang="en-US" altLang="ko-KR" sz="1500" b="1" dirty="0">
                <a:solidFill>
                  <a:srgbClr val="FF0000"/>
                </a:solidFill>
              </a:rPr>
              <a:t>clinical, image (H&amp;E), molecular features(IHC)</a:t>
            </a:r>
            <a:endParaRPr lang="ko-KR" altLang="en-US" sz="1500" b="1" dirty="0">
              <a:solidFill>
                <a:srgbClr val="FF0000"/>
              </a:solidFill>
            </a:endParaRPr>
          </a:p>
          <a:p>
            <a:pPr algn="ctr"/>
            <a:endParaRPr lang="en-US" altLang="ko-KR" sz="1500" i="1" dirty="0">
              <a:solidFill>
                <a:srgbClr val="002060"/>
              </a:solidFill>
            </a:endParaRPr>
          </a:p>
          <a:p>
            <a:pPr algn="ctr"/>
            <a:endParaRPr lang="ko-KR" altLang="en-US" sz="1500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2918425" y="3395962"/>
            <a:ext cx="1476164" cy="1473198"/>
          </a:xfrm>
          <a:prstGeom prst="roundRect">
            <a:avLst/>
          </a:prstGeom>
          <a:solidFill>
            <a:srgbClr val="13F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500" dirty="0"/>
          </a:p>
          <a:p>
            <a:pPr algn="ctr"/>
            <a:r>
              <a:rPr lang="en-US" altLang="ko-KR" sz="1500" dirty="0">
                <a:solidFill>
                  <a:schemeClr val="accent1">
                    <a:lumMod val="75000"/>
                  </a:schemeClr>
                </a:solidFill>
              </a:rPr>
              <a:t>Conventional Cox regression model </a:t>
            </a:r>
            <a:endParaRPr lang="ko-KR" altLang="en-US" sz="1500" dirty="0">
              <a:solidFill>
                <a:srgbClr val="002060"/>
              </a:solidFill>
            </a:endParaRPr>
          </a:p>
          <a:p>
            <a:pPr algn="ctr"/>
            <a:endParaRPr lang="ko-KR" altLang="en-US" dirty="0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4932040" y="1844825"/>
            <a:ext cx="1683141" cy="265252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u="sng" dirty="0">
                <a:solidFill>
                  <a:schemeClr val="accent1">
                    <a:lumMod val="75000"/>
                  </a:schemeClr>
                </a:solidFill>
              </a:rPr>
              <a:t>Primary endpoint</a:t>
            </a:r>
          </a:p>
          <a:p>
            <a:pPr algn="ctr"/>
            <a:endParaRPr lang="en-US" altLang="ko-KR" sz="14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en-US" altLang="ko-KR" sz="1400" dirty="0">
                <a:solidFill>
                  <a:srgbClr val="002060"/>
                </a:solidFill>
              </a:rPr>
              <a:t>The comparison between machine learning and Cox regression model on risk prediction of recurrence of CRC</a:t>
            </a:r>
            <a:endParaRPr lang="ko-KR" altLang="en-US" dirty="0">
              <a:solidFill>
                <a:srgbClr val="002060"/>
              </a:solidFill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6948264" y="1654729"/>
            <a:ext cx="1656184" cy="28426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u="sng" dirty="0">
                <a:solidFill>
                  <a:schemeClr val="accent1">
                    <a:lumMod val="75000"/>
                  </a:schemeClr>
                </a:solidFill>
              </a:rPr>
              <a:t>Secondary</a:t>
            </a:r>
          </a:p>
          <a:p>
            <a:pPr algn="ctr"/>
            <a:r>
              <a:rPr lang="en-US" altLang="ko-KR" sz="1400" u="sng" dirty="0">
                <a:solidFill>
                  <a:schemeClr val="accent1">
                    <a:lumMod val="75000"/>
                  </a:schemeClr>
                </a:solidFill>
              </a:rPr>
              <a:t>endpoint</a:t>
            </a:r>
          </a:p>
          <a:p>
            <a:pPr algn="ctr"/>
            <a:endParaRPr lang="en-US" altLang="ko-KR" sz="14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endParaRPr lang="en-US" altLang="ko-KR" sz="1400" dirty="0">
              <a:solidFill>
                <a:srgbClr val="002060"/>
              </a:solidFill>
            </a:endParaRPr>
          </a:p>
          <a:p>
            <a:pPr algn="ctr"/>
            <a:r>
              <a:rPr lang="en-US" altLang="ko-KR" sz="1400" dirty="0">
                <a:solidFill>
                  <a:srgbClr val="002060"/>
                </a:solidFill>
              </a:rPr>
              <a:t>Weighted</a:t>
            </a:r>
          </a:p>
          <a:p>
            <a:pPr algn="ctr"/>
            <a:r>
              <a:rPr lang="en-US" altLang="ko-KR" sz="1400" dirty="0">
                <a:solidFill>
                  <a:srgbClr val="002060"/>
                </a:solidFill>
              </a:rPr>
              <a:t>Scoring system</a:t>
            </a:r>
          </a:p>
          <a:p>
            <a:pPr algn="ctr"/>
            <a:endParaRPr lang="en-US" altLang="ko-KR" sz="1400" dirty="0">
              <a:solidFill>
                <a:srgbClr val="002060"/>
              </a:solidFill>
            </a:endParaRPr>
          </a:p>
          <a:p>
            <a:pPr algn="ctr"/>
            <a:r>
              <a:rPr lang="en-US" altLang="ko-KR" sz="1400">
                <a:solidFill>
                  <a:srgbClr val="002060"/>
                </a:solidFill>
              </a:rPr>
              <a:t> Prediction </a:t>
            </a:r>
            <a:r>
              <a:rPr lang="en-US" altLang="ko-KR" sz="1400" dirty="0">
                <a:solidFill>
                  <a:srgbClr val="002060"/>
                </a:solidFill>
              </a:rPr>
              <a:t>of prognosis</a:t>
            </a:r>
          </a:p>
          <a:p>
            <a:pPr algn="ctr"/>
            <a:endParaRPr lang="en-US" altLang="ko-KR" sz="1400" dirty="0">
              <a:solidFill>
                <a:srgbClr val="002060"/>
              </a:solidFill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2714890" y="1675313"/>
            <a:ext cx="0" cy="2202931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오른쪽 화살표 38"/>
          <p:cNvSpPr/>
          <p:nvPr/>
        </p:nvSpPr>
        <p:spPr>
          <a:xfrm>
            <a:off x="2699792" y="1675656"/>
            <a:ext cx="218633" cy="45719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7" name="직선 연결선 46"/>
          <p:cNvCxnSpPr/>
          <p:nvPr/>
        </p:nvCxnSpPr>
        <p:spPr>
          <a:xfrm>
            <a:off x="4608004" y="1628411"/>
            <a:ext cx="0" cy="2204114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오른쪽 화살표 47"/>
          <p:cNvSpPr/>
          <p:nvPr/>
        </p:nvSpPr>
        <p:spPr>
          <a:xfrm>
            <a:off x="4608004" y="3204740"/>
            <a:ext cx="324036" cy="45719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1" name="직선 연결선 50"/>
          <p:cNvCxnSpPr>
            <a:stCxn id="48" idx="1"/>
          </p:cNvCxnSpPr>
          <p:nvPr/>
        </p:nvCxnSpPr>
        <p:spPr>
          <a:xfrm flipV="1">
            <a:off x="4608004" y="3227599"/>
            <a:ext cx="24350" cy="1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>
            <a:off x="4391980" y="1654729"/>
            <a:ext cx="216024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4389255" y="3826277"/>
            <a:ext cx="234281" cy="6248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오른쪽 화살표 56"/>
          <p:cNvSpPr/>
          <p:nvPr/>
        </p:nvSpPr>
        <p:spPr>
          <a:xfrm>
            <a:off x="6373583" y="3167063"/>
            <a:ext cx="574681" cy="45719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오른쪽 화살표 57"/>
          <p:cNvSpPr/>
          <p:nvPr/>
        </p:nvSpPr>
        <p:spPr>
          <a:xfrm>
            <a:off x="2267746" y="3189922"/>
            <a:ext cx="419282" cy="45719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오른쪽 화살표 40"/>
          <p:cNvSpPr/>
          <p:nvPr/>
        </p:nvSpPr>
        <p:spPr>
          <a:xfrm flipV="1">
            <a:off x="2737855" y="3832523"/>
            <a:ext cx="170303" cy="45719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텍스트 상자 4"/>
          <p:cNvSpPr txBox="1"/>
          <p:nvPr/>
        </p:nvSpPr>
        <p:spPr>
          <a:xfrm>
            <a:off x="3779283" y="5211717"/>
            <a:ext cx="36801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bg1"/>
                </a:solidFill>
              </a:rPr>
              <a:t>sensitivity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bg1"/>
                </a:solidFill>
              </a:rPr>
              <a:t>specificity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bg1"/>
                </a:solidFill>
              </a:rPr>
              <a:t>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bg1"/>
                </a:solidFill>
              </a:rPr>
              <a:t>AUROC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bg1"/>
                </a:solidFill>
              </a:rPr>
              <a:t>AUROC</a:t>
            </a:r>
            <a:r>
              <a:rPr kumimoji="1" lang="ko-KR" altLang="en-US" dirty="0">
                <a:solidFill>
                  <a:schemeClr val="bg1"/>
                </a:solidFill>
              </a:rPr>
              <a:t>를 </a:t>
            </a:r>
            <a:r>
              <a:rPr kumimoji="1" lang="en-US" altLang="ko-KR" dirty="0">
                <a:solidFill>
                  <a:schemeClr val="bg1"/>
                </a:solidFill>
              </a:rPr>
              <a:t>Paired t-test </a:t>
            </a:r>
            <a:r>
              <a:rPr kumimoji="1" lang="ko-KR" altLang="en-US" dirty="0">
                <a:solidFill>
                  <a:schemeClr val="bg1"/>
                </a:solidFill>
              </a:rPr>
              <a:t>로 비교</a:t>
            </a:r>
          </a:p>
        </p:txBody>
      </p:sp>
    </p:spTree>
    <p:extLst>
      <p:ext uri="{BB962C8B-B14F-4D97-AF65-F5344CB8AC3E}">
        <p14:creationId xmlns:p14="http://schemas.microsoft.com/office/powerpoint/2010/main" val="3859693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Background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36831" y="1449132"/>
            <a:ext cx="8229600" cy="5220228"/>
          </a:xfrm>
        </p:spPr>
        <p:txBody>
          <a:bodyPr>
            <a:noAutofit/>
          </a:bodyPr>
          <a:lstStyle/>
          <a:p>
            <a:r>
              <a:rPr lang="en-US" altLang="ko-KR" sz="1600" dirty="0"/>
              <a:t>Cervical cancer, the 4</a:t>
            </a:r>
            <a:r>
              <a:rPr lang="en-US" altLang="ko-KR" sz="1600" baseline="30000" dirty="0"/>
              <a:t>th</a:t>
            </a:r>
            <a:r>
              <a:rPr lang="en-US" altLang="ko-KR" sz="1600" dirty="0"/>
              <a:t> most common malignancy  worldwide. </a:t>
            </a:r>
          </a:p>
          <a:p>
            <a:r>
              <a:rPr lang="en-US" altLang="ko-KR" sz="1600" dirty="0"/>
              <a:t>The established platform for planning the</a:t>
            </a:r>
            <a:r>
              <a:rPr lang="ko-KR" altLang="en-US" sz="1600" dirty="0"/>
              <a:t> </a:t>
            </a:r>
            <a:r>
              <a:rPr lang="en-US" altLang="ko-KR" sz="1600" dirty="0"/>
              <a:t>treatment, FIGO classification </a:t>
            </a:r>
          </a:p>
          <a:p>
            <a:r>
              <a:rPr lang="en-US" altLang="ko-KR" sz="1600" dirty="0"/>
              <a:t>Although the</a:t>
            </a:r>
            <a:r>
              <a:rPr lang="ko-KR" altLang="en-US" sz="1600" dirty="0"/>
              <a:t> </a:t>
            </a:r>
            <a:r>
              <a:rPr lang="en-US" altLang="ko-KR" sz="1600" dirty="0"/>
              <a:t>FIGO staging system serves as the main tool for estimating the general prognosis, it does not include all established prognostic factors (lymph node</a:t>
            </a:r>
            <a:r>
              <a:rPr lang="ko-KR" altLang="en-US" sz="1600" dirty="0"/>
              <a:t> </a:t>
            </a:r>
            <a:r>
              <a:rPr lang="en-US" altLang="ko-KR" sz="1600" dirty="0"/>
              <a:t>metastases,</a:t>
            </a:r>
            <a:r>
              <a:rPr lang="ko-KR" altLang="en-US" sz="1600" dirty="0"/>
              <a:t> </a:t>
            </a:r>
            <a:r>
              <a:rPr lang="en-US" altLang="ko-KR" sz="1600" dirty="0"/>
              <a:t>lymph-vascular space invasion, deep stromal infiltration,</a:t>
            </a:r>
            <a:r>
              <a:rPr lang="ko-KR" altLang="en-US" sz="1600" dirty="0"/>
              <a:t> </a:t>
            </a:r>
            <a:r>
              <a:rPr lang="en-US" altLang="ko-KR" sz="1600" dirty="0"/>
              <a:t>or histologic subtype) </a:t>
            </a:r>
          </a:p>
          <a:p>
            <a:r>
              <a:rPr lang="en-US" altLang="ko-KR" sz="1600" dirty="0"/>
              <a:t>Another method for individual prediction of survival is the recently</a:t>
            </a:r>
            <a:r>
              <a:rPr lang="ko-KR" altLang="en-US" sz="1600" dirty="0"/>
              <a:t> </a:t>
            </a:r>
            <a:r>
              <a:rPr lang="en-US" altLang="ko-KR" sz="1600" dirty="0"/>
              <a:t>developed nomograms based on selected demographic</a:t>
            </a:r>
            <a:r>
              <a:rPr lang="ko-KR" altLang="en-US" sz="1600" dirty="0"/>
              <a:t> </a:t>
            </a:r>
            <a:r>
              <a:rPr lang="en-US" altLang="ko-KR" sz="1600" dirty="0"/>
              <a:t>and clinical parameters. </a:t>
            </a:r>
          </a:p>
          <a:p>
            <a:r>
              <a:rPr lang="en-US" altLang="ko-KR" sz="1600" dirty="0"/>
              <a:t>None of these systems take into account intra/postoperative complications and concomitant diseases, however, which could alter patients</a:t>
            </a:r>
            <a:r>
              <a:rPr lang="ko-KR" altLang="en-US" sz="1600" dirty="0"/>
              <a:t> </a:t>
            </a:r>
            <a:r>
              <a:rPr lang="en-US" altLang="ko-KR" sz="1600" dirty="0"/>
              <a:t>outcome.</a:t>
            </a:r>
          </a:p>
          <a:p>
            <a:r>
              <a:rPr lang="en-US" altLang="ko-KR" sz="1600" dirty="0"/>
              <a:t>The aim of the present study was to </a:t>
            </a:r>
            <a:r>
              <a:rPr lang="en-US" altLang="ko-KR" sz="1600" u="sng" dirty="0"/>
              <a:t>develop a universal</a:t>
            </a:r>
            <a:r>
              <a:rPr lang="ko-KR" altLang="en-US" sz="1600" u="sng" dirty="0"/>
              <a:t> </a:t>
            </a:r>
            <a:r>
              <a:rPr lang="en-US" altLang="ko-KR" sz="1600" u="sng" dirty="0"/>
              <a:t>model for predicting overall survival in individual patients</a:t>
            </a:r>
            <a:r>
              <a:rPr lang="ko-KR" altLang="en-US" sz="1600" u="sng" dirty="0"/>
              <a:t> </a:t>
            </a:r>
            <a:r>
              <a:rPr lang="en-US" altLang="ko-KR" sz="1600" u="sng" dirty="0"/>
              <a:t>with cervical cancer, based on the demographic characteristics, tumor-related parameters, and selected perioperative data. </a:t>
            </a:r>
          </a:p>
        </p:txBody>
      </p:sp>
    </p:spTree>
    <p:extLst>
      <p:ext uri="{BB962C8B-B14F-4D97-AF65-F5344CB8AC3E}">
        <p14:creationId xmlns:p14="http://schemas.microsoft.com/office/powerpoint/2010/main" val="182611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Variables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>
            <a:noAutofit/>
          </a:bodyPr>
          <a:lstStyle/>
          <a:p>
            <a:r>
              <a:rPr lang="en-US" altLang="ko-KR" sz="1600" dirty="0"/>
              <a:t>In total, 23 variables were identified, including</a:t>
            </a:r>
          </a:p>
          <a:p>
            <a:pPr lvl="1"/>
            <a:r>
              <a:rPr lang="en-US" altLang="ko-KR" sz="1600" dirty="0"/>
              <a:t>4 demographic characteristics: </a:t>
            </a:r>
            <a:r>
              <a:rPr lang="en-US" altLang="ko-KR" sz="1600" b="1" dirty="0"/>
              <a:t>age, BMI, hormonal status, presence of concomitant diseases</a:t>
            </a:r>
          </a:p>
          <a:p>
            <a:pPr lvl="1"/>
            <a:r>
              <a:rPr lang="en-US" altLang="ko-KR" sz="1600" dirty="0"/>
              <a:t>13 tumor-related parameters: </a:t>
            </a:r>
            <a:r>
              <a:rPr lang="en-US" altLang="ko-KR" sz="1600" b="1" dirty="0"/>
              <a:t>FIGO stage, histologic type, grade, tumor size≤ 4cm or&gt; 4cm, lymph nodes status, number of lymph nodes dissected, number of positive lymph nodes, lymph node ratio (ratio of positive to totally removed lymph nodes), lymph-vascular space invasion, surgical margins status, </a:t>
            </a:r>
            <a:r>
              <a:rPr lang="en-US" altLang="ko-KR" sz="1600" b="1" dirty="0" err="1"/>
              <a:t>parametrial</a:t>
            </a:r>
            <a:r>
              <a:rPr lang="en-US" altLang="ko-KR" sz="1600" b="1" dirty="0"/>
              <a:t> involvement, deep stromal invasion (outer 1/3 of the cervical stroma), postoperative radiotherap</a:t>
            </a:r>
            <a:r>
              <a:rPr lang="en-US" altLang="ko-KR" sz="1600" dirty="0"/>
              <a:t>y</a:t>
            </a:r>
          </a:p>
          <a:p>
            <a:pPr lvl="1"/>
            <a:r>
              <a:rPr lang="en-US" altLang="ko-KR" sz="1600" dirty="0"/>
              <a:t>6 selected perioperative variables: </a:t>
            </a:r>
            <a:r>
              <a:rPr lang="en-US" altLang="ko-KR" sz="1600" b="1" dirty="0"/>
              <a:t>surgery time, median blood lost, presence of intraoperative complications, presence of postoperative complications, type of complications, and length of hospital stay. </a:t>
            </a:r>
          </a:p>
          <a:p>
            <a:r>
              <a:rPr lang="en-US" altLang="ko-KR" sz="1600" dirty="0"/>
              <a:t>To present continuous values, the median measure (along with variable range) was used.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677221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08DD34B7-85E9-C645-9C40-7F58F64957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2" y="4855864"/>
            <a:ext cx="1136526" cy="181417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EAD68ED-12B2-3C44-9325-5A6716AD89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1071" y="3429000"/>
            <a:ext cx="2189882" cy="126584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1DE3B9-5EB9-404A-B549-46D13AA5B2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0568" y="983626"/>
            <a:ext cx="1855242" cy="127686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ko-KR" altLang="en-US" dirty="0"/>
              <a:t> </a:t>
            </a:r>
            <a:r>
              <a:rPr lang="en-US" altLang="ko-KR" dirty="0"/>
              <a:t>Six</a:t>
            </a:r>
            <a:r>
              <a:rPr lang="ko-KR" altLang="en-US" dirty="0"/>
              <a:t> </a:t>
            </a:r>
            <a:r>
              <a:rPr lang="en-US" altLang="ko-KR" dirty="0"/>
              <a:t>classifiers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688632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sz="1600" dirty="0"/>
              <a:t>probabilistic neural network (PNN)</a:t>
            </a:r>
          </a:p>
          <a:p>
            <a:pPr lvl="1"/>
            <a:r>
              <a:rPr lang="en-US" altLang="ko-KR" sz="1600" dirty="0"/>
              <a:t>a feedforward neural network.</a:t>
            </a:r>
          </a:p>
          <a:p>
            <a:pPr lvl="1"/>
            <a:r>
              <a:rPr lang="en-US" altLang="ko-KR" sz="1600" dirty="0"/>
              <a:t>composed of the </a:t>
            </a:r>
            <a:r>
              <a:rPr lang="en-US" altLang="ko-KR" sz="1600" b="1" dirty="0"/>
              <a:t>input layer </a:t>
            </a:r>
            <a:r>
              <a:rPr lang="en-US" altLang="ko-KR" sz="1600" dirty="0"/>
              <a:t>represented by the variables of the input vector, the </a:t>
            </a:r>
            <a:r>
              <a:rPr lang="en-US" altLang="ko-KR" sz="1600" b="1" dirty="0"/>
              <a:t>pattern layer </a:t>
            </a:r>
            <a:r>
              <a:rPr lang="en-US" altLang="ko-KR" sz="1600" dirty="0"/>
              <a:t>and the </a:t>
            </a:r>
            <a:r>
              <a:rPr lang="en-US" altLang="ko-KR" sz="1600" b="1" dirty="0"/>
              <a:t>summation layer </a:t>
            </a:r>
            <a:r>
              <a:rPr lang="en-US" altLang="ko-KR" sz="1600" dirty="0"/>
              <a:t>consisting of G neurons where each one computes the signal only for patterns that belong to </a:t>
            </a:r>
            <a:r>
              <a:rPr lang="en-US" altLang="ko-KR" sz="1600" dirty="0" err="1"/>
              <a:t>gth</a:t>
            </a:r>
            <a:r>
              <a:rPr lang="en-US" altLang="ko-KR" sz="1600" dirty="0"/>
              <a:t> class.</a:t>
            </a:r>
          </a:p>
          <a:p>
            <a:pPr lvl="1"/>
            <a:r>
              <a:rPr lang="en-US" altLang="ko-KR" sz="1600" b="1" dirty="0"/>
              <a:t>The output layer </a:t>
            </a:r>
            <a:r>
              <a:rPr lang="en-US" altLang="ko-KR" sz="1600" dirty="0"/>
              <a:t>of the network determines the label for a classified vector in accordance with </a:t>
            </a:r>
            <a:r>
              <a:rPr lang="en-US" altLang="ko-KR" sz="1600" dirty="0" err="1"/>
              <a:t>Bayes’s</a:t>
            </a:r>
            <a:r>
              <a:rPr lang="en-US" altLang="ko-KR" sz="1600" dirty="0"/>
              <a:t> decision rule based on all the summation layer neuron signals. </a:t>
            </a:r>
          </a:p>
          <a:p>
            <a:pPr lvl="1"/>
            <a:r>
              <a:rPr lang="en-US" altLang="ko-KR" sz="1600" dirty="0"/>
              <a:t>The performance of PNN can be optimized by selecting the form of the smoothing parameter (</a:t>
            </a:r>
            <a:r>
              <a:rPr lang="en-US" altLang="ko-KR" sz="1600" dirty="0" err="1"/>
              <a:t>sp</a:t>
            </a:r>
            <a:r>
              <a:rPr lang="en-US" altLang="ko-KR" sz="1600" dirty="0"/>
              <a:t>) used for activation of neurons in the pattern layer.</a:t>
            </a:r>
            <a:endParaRPr lang="ko-KR" altLang="en-US" sz="1600" dirty="0"/>
          </a:p>
          <a:p>
            <a:pPr marL="0" indent="0">
              <a:buNone/>
            </a:pPr>
            <a:endParaRPr lang="en-US" altLang="ko-KR" sz="1600" dirty="0"/>
          </a:p>
          <a:p>
            <a:r>
              <a:rPr lang="en-US" altLang="ko-KR" sz="1600" dirty="0"/>
              <a:t>multilayer perceptron network (MLP)</a:t>
            </a:r>
          </a:p>
          <a:p>
            <a:pPr lvl="1"/>
            <a:r>
              <a:rPr lang="en-US" altLang="ko-KR" sz="1600" dirty="0"/>
              <a:t>a feedforward neural network.</a:t>
            </a:r>
          </a:p>
          <a:p>
            <a:pPr lvl="1"/>
            <a:r>
              <a:rPr lang="en-US" altLang="ko-KR" sz="1600" dirty="0"/>
              <a:t>composed of </a:t>
            </a:r>
            <a:r>
              <a:rPr lang="en-US" altLang="ko-KR" sz="1600" b="1" dirty="0"/>
              <a:t>an input layer, hidden layers, and an output layer.</a:t>
            </a:r>
          </a:p>
          <a:p>
            <a:pPr lvl="1"/>
            <a:r>
              <a:rPr lang="en-US" altLang="ko-KR" sz="1600" dirty="0"/>
              <a:t>The number of hidden layers, the optimal number of neurons in hidden layers and the appropriate activation functions must be determined for this model.</a:t>
            </a:r>
            <a:endParaRPr lang="ko-KR" altLang="en-US" sz="1600" dirty="0"/>
          </a:p>
          <a:p>
            <a:pPr marL="0" indent="0">
              <a:buNone/>
            </a:pPr>
            <a:endParaRPr lang="en-US" altLang="ko-KR" sz="1600" dirty="0"/>
          </a:p>
          <a:p>
            <a:r>
              <a:rPr lang="en-US" altLang="ko-KR" sz="1600" dirty="0"/>
              <a:t>gene expression programming classifier (GEP)</a:t>
            </a:r>
          </a:p>
          <a:p>
            <a:pPr marL="914400" lvl="1" indent="-514350"/>
            <a:r>
              <a:rPr lang="en-US" altLang="ko-KR" sz="1600" dirty="0"/>
              <a:t>an emulating biological evol</a:t>
            </a:r>
            <a:r>
              <a:rPr lang="en-US" altLang="ko-KR" sz="1600" b="1" dirty="0"/>
              <a:t>ution algorithm </a:t>
            </a:r>
            <a:r>
              <a:rPr lang="en-US" altLang="ko-KR" sz="1600" dirty="0"/>
              <a:t>that creates and evolves computer programs. </a:t>
            </a:r>
          </a:p>
          <a:p>
            <a:pPr marL="914400" lvl="1" indent="-514350"/>
            <a:r>
              <a:rPr lang="en-US" altLang="ko-KR" sz="1600" dirty="0"/>
              <a:t>The programs are encoded by </a:t>
            </a:r>
            <a:r>
              <a:rPr lang="en-US" altLang="ko-KR" sz="1600" b="1" dirty="0"/>
              <a:t>chromosomes </a:t>
            </a:r>
            <a:r>
              <a:rPr lang="en-US" altLang="ko-KR" sz="1600" dirty="0"/>
              <a:t>composed of the genes. </a:t>
            </a:r>
          </a:p>
          <a:p>
            <a:pPr marL="914400" lvl="1" indent="-514350"/>
            <a:r>
              <a:rPr lang="en-US" altLang="ko-KR" sz="1600" dirty="0"/>
              <a:t>Within the population, evolution is performed by </a:t>
            </a:r>
            <a:r>
              <a:rPr lang="en-US" altLang="ko-KR" sz="1600" b="1" dirty="0"/>
              <a:t>computing the expression of each chromosome</a:t>
            </a:r>
            <a:r>
              <a:rPr lang="en-US" altLang="ko-KR" sz="1600" dirty="0"/>
              <a:t>, applying </a:t>
            </a:r>
            <a:r>
              <a:rPr lang="en-US" altLang="ko-KR" sz="1600" b="1" dirty="0"/>
              <a:t>predefined genetic operators</a:t>
            </a:r>
            <a:r>
              <a:rPr lang="en-US" altLang="ko-KR" sz="1600" dirty="0"/>
              <a:t> and </a:t>
            </a:r>
            <a:r>
              <a:rPr lang="en-US" altLang="ko-KR" sz="1600" b="1" dirty="0"/>
              <a:t>calculating the fitness</a:t>
            </a:r>
            <a:r>
              <a:rPr lang="en-US" altLang="ko-KR" sz="1600" dirty="0"/>
              <a:t>.</a:t>
            </a:r>
          </a:p>
          <a:p>
            <a:pPr marL="514350" indent="-514350">
              <a:buFont typeface="+mj-lt"/>
              <a:buAutoNum type="arabicPeriod"/>
            </a:pPr>
            <a:endParaRPr lang="en-US" altLang="ko-KR" sz="1500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25126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7D049E26-90FF-6C49-B946-A5B2A0EDC8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7652"/>
            <a:ext cx="1455068" cy="114736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C2D438B-2989-524E-B054-5C59FB6BD5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6866" y="3094273"/>
            <a:ext cx="1730933" cy="108012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C23D85D-67A4-FA41-B3CD-D55F5013F8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55452"/>
            <a:ext cx="996454" cy="98965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Six classifiers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sz="1400" dirty="0"/>
              <a:t>support vector machines algorithm (SVM)</a:t>
            </a:r>
          </a:p>
          <a:p>
            <a:pPr lvl="1"/>
            <a:r>
              <a:rPr lang="en-US" altLang="ko-KR" sz="1400" dirty="0"/>
              <a:t>the </a:t>
            </a:r>
            <a:r>
              <a:rPr lang="en-US" altLang="ko-KR" sz="1400" b="1" dirty="0"/>
              <a:t>classification algorithm</a:t>
            </a:r>
          </a:p>
          <a:p>
            <a:pPr lvl="1"/>
            <a:r>
              <a:rPr lang="en-US" altLang="ko-KR" sz="1400" dirty="0"/>
              <a:t>requires solving the quadratic programming optimization problem</a:t>
            </a:r>
          </a:p>
          <a:p>
            <a:pPr lvl="1"/>
            <a:r>
              <a:rPr lang="en-US" altLang="ko-KR" sz="1400" dirty="0"/>
              <a:t>various kernel functions and their parameters need to be explored. </a:t>
            </a:r>
          </a:p>
          <a:p>
            <a:pPr lvl="1"/>
            <a:r>
              <a:rPr lang="en-US" altLang="ko-KR" sz="1400" dirty="0"/>
              <a:t>the model’s capacity control parameter C must be selected.</a:t>
            </a:r>
          </a:p>
          <a:p>
            <a:pPr lvl="1"/>
            <a:endParaRPr lang="en-US" altLang="ko-KR" sz="1400" dirty="0"/>
          </a:p>
          <a:p>
            <a:r>
              <a:rPr lang="en-US" altLang="ko-KR" sz="1400" dirty="0"/>
              <a:t>radial basis function neural network (RBFNN)</a:t>
            </a:r>
          </a:p>
          <a:p>
            <a:pPr lvl="1"/>
            <a:r>
              <a:rPr lang="en-US" altLang="ko-KR" sz="1400" dirty="0"/>
              <a:t>RBFNN, similar to PNN and MLP, is a feedforward neural network. </a:t>
            </a:r>
          </a:p>
          <a:p>
            <a:pPr lvl="1"/>
            <a:r>
              <a:rPr lang="en-US" altLang="ko-KR" sz="1400" dirty="0"/>
              <a:t>This model consists of three layers: an </a:t>
            </a:r>
            <a:r>
              <a:rPr lang="en-US" altLang="ko-KR" sz="1400" b="1" dirty="0"/>
              <a:t>input layer, a radial basis hidden layer, and a linear output layer. </a:t>
            </a:r>
          </a:p>
          <a:p>
            <a:pPr lvl="1"/>
            <a:r>
              <a:rPr lang="en-US" altLang="ko-KR" sz="1400" dirty="0"/>
              <a:t>The number of neurons in the hidden layer and the parameters of the RBFNN training method must be found.</a:t>
            </a:r>
            <a:endParaRPr lang="ko-KR" altLang="en-US" sz="1400" dirty="0"/>
          </a:p>
          <a:p>
            <a:pPr marL="514350" indent="-514350">
              <a:buFont typeface="+mj-lt"/>
              <a:buAutoNum type="arabicPeriod"/>
            </a:pPr>
            <a:endParaRPr lang="en-US" altLang="ko-KR" sz="1400" dirty="0"/>
          </a:p>
          <a:p>
            <a:r>
              <a:rPr lang="en-US" altLang="ko-KR" sz="1400" dirty="0"/>
              <a:t>k–Means method</a:t>
            </a:r>
          </a:p>
          <a:p>
            <a:pPr lvl="1"/>
            <a:r>
              <a:rPr lang="en-US" altLang="ko-KR" sz="1400" dirty="0"/>
              <a:t>The k–Means clustering algorithm</a:t>
            </a:r>
            <a:r>
              <a:rPr lang="ko-KR" altLang="en-US" sz="1400" dirty="0"/>
              <a:t> </a:t>
            </a:r>
            <a:r>
              <a:rPr lang="en-US" altLang="ko-KR" sz="1400" b="1" dirty="0"/>
              <a:t>partitions</a:t>
            </a:r>
            <a:r>
              <a:rPr lang="en-US" altLang="ko-KR" sz="1400" dirty="0"/>
              <a:t> input data into k clusters and provides a center of each cluster.</a:t>
            </a:r>
          </a:p>
          <a:p>
            <a:pPr lvl="1"/>
            <a:r>
              <a:rPr lang="en-US" altLang="ko-KR" sz="1400" dirty="0"/>
              <a:t>As a result, the records within each cluster are similar to each other and distinct from records in other clusters. </a:t>
            </a:r>
          </a:p>
          <a:p>
            <a:pPr lvl="1"/>
            <a:r>
              <a:rPr lang="en-US" altLang="ko-KR" sz="1400" dirty="0"/>
              <a:t>The predictions for the unknown cases are made by assigning them the category of the nearest cluster center.</a:t>
            </a:r>
            <a:endParaRPr lang="ko-KR" altLang="en-US" sz="1400" dirty="0"/>
          </a:p>
          <a:p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949082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Statistical analysis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500" dirty="0"/>
              <a:t>The prediction ability of the models was determined based on the </a:t>
            </a:r>
            <a:r>
              <a:rPr lang="en-US" altLang="ko-KR" sz="1500" b="1" dirty="0"/>
              <a:t>accuracy (</a:t>
            </a:r>
            <a:r>
              <a:rPr lang="en-US" altLang="ko-KR" sz="1500" b="1" dirty="0" err="1"/>
              <a:t>Acc</a:t>
            </a:r>
            <a:r>
              <a:rPr lang="en-US" altLang="ko-KR" sz="1500" b="1" dirty="0"/>
              <a:t>), sensitivity (Sen), specificity (</a:t>
            </a:r>
            <a:r>
              <a:rPr lang="en-US" altLang="ko-KR" sz="1500" b="1" dirty="0" err="1"/>
              <a:t>Spe</a:t>
            </a:r>
            <a:r>
              <a:rPr lang="en-US" altLang="ko-KR" sz="1500" b="1" dirty="0"/>
              <a:t>)</a:t>
            </a:r>
            <a:r>
              <a:rPr lang="en-US" altLang="ko-KR" sz="1500" dirty="0"/>
              <a:t>, and the </a:t>
            </a:r>
            <a:r>
              <a:rPr lang="en-US" altLang="ko-KR" sz="1500" b="1" dirty="0"/>
              <a:t>area under the receiver operating characteristic curve (AUROC).</a:t>
            </a:r>
          </a:p>
          <a:p>
            <a:r>
              <a:rPr lang="en-US" altLang="ko-KR" sz="1500" dirty="0"/>
              <a:t>The above parameters were obtained using a </a:t>
            </a:r>
            <a:r>
              <a:rPr lang="en-US" altLang="ko-KR" sz="1500" b="1" dirty="0"/>
              <a:t>10-fold cross validation procedure.</a:t>
            </a:r>
          </a:p>
          <a:p>
            <a:r>
              <a:rPr lang="en-US" altLang="ko-KR" sz="1500" dirty="0"/>
              <a:t>The simulations were conducted </a:t>
            </a:r>
            <a:r>
              <a:rPr lang="en-US" altLang="ko-KR" sz="1500" b="1" dirty="0"/>
              <a:t>20 times</a:t>
            </a:r>
            <a:r>
              <a:rPr lang="en-US" altLang="ko-KR" sz="1500" dirty="0"/>
              <a:t>, preserving a random selection of subsets. </a:t>
            </a:r>
          </a:p>
          <a:p>
            <a:r>
              <a:rPr lang="en-US" altLang="ko-KR" sz="1500" dirty="0"/>
              <a:t>The results were averaged and the standard deviation was computed. </a:t>
            </a:r>
          </a:p>
          <a:p>
            <a:r>
              <a:rPr lang="en-US" altLang="ko-KR" sz="1500" dirty="0"/>
              <a:t>As a </a:t>
            </a:r>
            <a:r>
              <a:rPr lang="en-US" altLang="ko-KR" sz="1500" b="1" dirty="0"/>
              <a:t>reference mod</a:t>
            </a:r>
            <a:r>
              <a:rPr lang="en-US" altLang="ko-KR" sz="1500" dirty="0"/>
              <a:t>el, we applied th</a:t>
            </a:r>
            <a:r>
              <a:rPr lang="en-US" altLang="ko-KR" sz="1500" b="1" dirty="0"/>
              <a:t>e logistic regression analysis.</a:t>
            </a:r>
          </a:p>
          <a:p>
            <a:r>
              <a:rPr lang="en-US" altLang="ko-KR" sz="1500" dirty="0"/>
              <a:t>The AUROC value of particular classifiers and logistic regression model were compared using </a:t>
            </a:r>
            <a:r>
              <a:rPr lang="en-US" altLang="ko-KR" sz="1500" b="1" dirty="0"/>
              <a:t>pairwise T-tests</a:t>
            </a:r>
            <a:r>
              <a:rPr lang="en-US" altLang="ko-KR" sz="1500" dirty="0"/>
              <a:t>.</a:t>
            </a:r>
          </a:p>
          <a:p>
            <a:r>
              <a:rPr lang="en-US" altLang="ko-KR" sz="1500" dirty="0"/>
              <a:t>Differences were considered statistically significant when p&lt;0.05. All statistical analysis were performed using </a:t>
            </a:r>
            <a:r>
              <a:rPr lang="en-US" altLang="ko-KR" sz="1500" dirty="0" err="1"/>
              <a:t>MathWorks</a:t>
            </a:r>
            <a:r>
              <a:rPr lang="en-US" altLang="ko-KR" sz="1500" dirty="0"/>
              <a:t>’ </a:t>
            </a:r>
            <a:r>
              <a:rPr lang="en-US" altLang="ko-KR" sz="1500" dirty="0" err="1"/>
              <a:t>Matlab</a:t>
            </a:r>
            <a:r>
              <a:rPr lang="en-US" altLang="ko-KR" sz="1500" dirty="0"/>
              <a:t> R2012a software.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3756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1890FA5C-0C22-3D44-B295-E45D7B402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355" y="4725144"/>
            <a:ext cx="4125588" cy="35004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61FE9E-7672-9C46-8508-42E5E017B7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95" y="1"/>
            <a:ext cx="3838321" cy="5805264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56E6114-D4D1-C443-AE24-B91DC43DA8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158" y="32167"/>
            <a:ext cx="4085451" cy="498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62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1168"/>
          </a:xfrm>
        </p:spPr>
        <p:txBody>
          <a:bodyPr>
            <a:normAutofit/>
          </a:bodyPr>
          <a:lstStyle/>
          <a:p>
            <a:r>
              <a:rPr lang="en-US" altLang="ko-KR" sz="1400" dirty="0"/>
              <a:t>The best results in the prediction of 5–year overall</a:t>
            </a:r>
            <a:r>
              <a:rPr lang="ko-KR" altLang="en-US" sz="1400" dirty="0"/>
              <a:t> </a:t>
            </a:r>
            <a:r>
              <a:rPr lang="en-US" altLang="ko-KR" sz="1400" dirty="0"/>
              <a:t>survival in cervical cancer patients treated with radical</a:t>
            </a:r>
            <a:r>
              <a:rPr lang="ko-KR" altLang="en-US" sz="1400" dirty="0"/>
              <a:t> </a:t>
            </a:r>
            <a:r>
              <a:rPr lang="en-US" altLang="ko-KR" sz="1400" dirty="0"/>
              <a:t>hysterectomy were obtained by PNN. </a:t>
            </a:r>
          </a:p>
          <a:p>
            <a:r>
              <a:rPr lang="en-US" altLang="ko-KR" sz="1400" dirty="0"/>
              <a:t>This model enabled</a:t>
            </a:r>
            <a:r>
              <a:rPr lang="ko-KR" altLang="en-US" sz="1400" dirty="0"/>
              <a:t> </a:t>
            </a:r>
            <a:r>
              <a:rPr lang="en-US" altLang="ko-KR" sz="1400" dirty="0"/>
              <a:t>the prediction of the 5–year overall survival</a:t>
            </a:r>
            <a:r>
              <a:rPr lang="ko-KR" altLang="en-US" sz="1400" dirty="0"/>
              <a:t> </a:t>
            </a:r>
            <a:r>
              <a:rPr lang="en-US" altLang="ko-KR" sz="1400" dirty="0"/>
              <a:t>with the highest accuracy (0.892), sensitivity (0.975), and specificity</a:t>
            </a:r>
            <a:r>
              <a:rPr lang="ko-KR" altLang="en-US" sz="1400" dirty="0"/>
              <a:t> </a:t>
            </a:r>
            <a:r>
              <a:rPr lang="en-US" altLang="ko-KR" sz="1400" dirty="0"/>
              <a:t>(0.609). </a:t>
            </a:r>
          </a:p>
          <a:p>
            <a:r>
              <a:rPr lang="en-US" altLang="ko-KR" sz="1400" dirty="0"/>
              <a:t>The AUROC for PNN (0.818)</a:t>
            </a:r>
            <a:r>
              <a:rPr lang="ko-KR" altLang="en-US" sz="1400" dirty="0"/>
              <a:t> </a:t>
            </a:r>
            <a:r>
              <a:rPr lang="en-US" altLang="ko-KR" sz="1400" dirty="0"/>
              <a:t>also significantly surpassed the values of this parameter</a:t>
            </a:r>
            <a:r>
              <a:rPr lang="ko-KR" altLang="en-US" sz="1400" dirty="0"/>
              <a:t> </a:t>
            </a:r>
            <a:r>
              <a:rPr lang="en-US" altLang="ko-KR" sz="1400" dirty="0"/>
              <a:t>for the remaining classifiers (Fig. 1). 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B12ECF-B29C-F746-B15D-CF3337A58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80" y="3140968"/>
            <a:ext cx="8532440" cy="3421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1126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3035</TotalTime>
  <Words>3108</Words>
  <Application>Microsoft Macintosh PowerPoint</Application>
  <PresentationFormat>화면 슬라이드 쇼(4:3)</PresentationFormat>
  <Paragraphs>717</Paragraphs>
  <Slides>27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맑은 고딕</vt:lpstr>
      <vt:lpstr>Arial</vt:lpstr>
      <vt:lpstr>Calibri</vt:lpstr>
      <vt:lpstr>Mangal</vt:lpstr>
      <vt:lpstr>Times New Roman</vt:lpstr>
      <vt:lpstr>Office 테마</vt:lpstr>
      <vt:lpstr>2018.2.8. 목요일 16:00pm  암정복과제  유전체분석 화상모임  review of journals (+suggestion) </vt:lpstr>
      <vt:lpstr>PowerPoint 프레젠테이션</vt:lpstr>
      <vt:lpstr>Background</vt:lpstr>
      <vt:lpstr>Variables</vt:lpstr>
      <vt:lpstr> Six classifiers</vt:lpstr>
      <vt:lpstr>Six classifiers</vt:lpstr>
      <vt:lpstr>Statistical analysis</vt:lpstr>
      <vt:lpstr>PowerPoint 프레젠테이션</vt:lpstr>
      <vt:lpstr>Results</vt:lpstr>
      <vt:lpstr>Results</vt:lpstr>
      <vt:lpstr>Confusion matrix</vt:lpstr>
      <vt:lpstr>Discussion </vt:lpstr>
      <vt:lpstr>PowerPoint 프레젠테이션</vt:lpstr>
      <vt:lpstr>PowerPoint 프레젠테이션</vt:lpstr>
      <vt:lpstr>Statistical analysis</vt:lpstr>
      <vt:lpstr>PowerPoint 프레젠테이션</vt:lpstr>
      <vt:lpstr>PowerPoint 프레젠테이션</vt:lpstr>
      <vt:lpstr>Comparison of Prognostic prediction between Cox regression model and deep learning model on recurrence of colorectal cancer  </vt:lpstr>
      <vt:lpstr>Backgrounds</vt:lpstr>
      <vt:lpstr>Objectives </vt:lpstr>
      <vt:lpstr>Study materials</vt:lpstr>
      <vt:lpstr>Patient Dermographics</vt:lpstr>
      <vt:lpstr>Patient Dermographics</vt:lpstr>
      <vt:lpstr>Univariate Cox regression</vt:lpstr>
      <vt:lpstr>PowerPoint 프레젠테이션</vt:lpstr>
      <vt:lpstr>Multivatiate Cox regression</vt:lpstr>
      <vt:lpstr>Study Design 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홍지형</dc:creator>
  <cp:lastModifiedBy>홍지형</cp:lastModifiedBy>
  <cp:revision>247</cp:revision>
  <dcterms:created xsi:type="dcterms:W3CDTF">2018-02-06T08:45:17Z</dcterms:created>
  <dcterms:modified xsi:type="dcterms:W3CDTF">2018-04-10T09:07:18Z</dcterms:modified>
</cp:coreProperties>
</file>

<file path=docProps/thumbnail.jpeg>
</file>